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58" r:id="rId4"/>
    <p:sldId id="259" r:id="rId5"/>
    <p:sldId id="263" r:id="rId6"/>
    <p:sldId id="264" r:id="rId7"/>
    <p:sldId id="260" r:id="rId8"/>
    <p:sldId id="265" r:id="rId9"/>
    <p:sldId id="267" r:id="rId10"/>
    <p:sldId id="268" r:id="rId11"/>
    <p:sldId id="266" r:id="rId12"/>
    <p:sldId id="269" r:id="rId13"/>
    <p:sldId id="271" r:id="rId14"/>
    <p:sldId id="272" r:id="rId15"/>
    <p:sldId id="278" r:id="rId16"/>
    <p:sldId id="270" r:id="rId17"/>
    <p:sldId id="273" r:id="rId18"/>
    <p:sldId id="275" r:id="rId19"/>
    <p:sldId id="276" r:id="rId20"/>
    <p:sldId id="274" r:id="rId21"/>
    <p:sldId id="261" r:id="rId22"/>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1236"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D06BC-5580-9C4A-BE36-48D0A62577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A8E7635-8F26-91A5-E118-7AE00DE6A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1D48D031-7506-3828-AF8F-18B8B1A60BC4}"/>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0C0BA5BF-7FA8-E23A-4A4B-E878014BEEA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056B04F8-661E-1E94-E58F-EA5249988D71}"/>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15180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FCB47-5CB8-8F53-E1A3-F040AF11D028}"/>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A5ADBCB-1D13-920D-A044-6905B400E7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B62726DB-9DE9-0E76-29BF-1BD0F4E878D1}"/>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32B77501-0F5C-7078-D652-F826387E33E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EF1F5DC-C908-A68F-84C9-6D33DBFE810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8586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C40AA4-8E1A-2AD0-8AED-872F54597F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E559992-3FD0-E990-91A8-513208077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58EE7E-0838-CF24-FB41-59EA2726BEFE}"/>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1D11F76A-D08F-DC9F-034D-7AD6E846EE6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218E2523-CC54-C64C-3511-7A4565E4917A}"/>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7505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2EF2B-B0DC-A54F-8A06-3D7B5CDFB019}"/>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9D8FE155-B890-82FF-09BC-7AFBE356BD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96768A74-6680-1DDA-862E-B944DEC3AD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34EEEE48-7670-0E14-21A7-C23AFEE48854}"/>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6" name="Marcador de pie de página 5">
            <a:extLst>
              <a:ext uri="{FF2B5EF4-FFF2-40B4-BE49-F238E27FC236}">
                <a16:creationId xmlns:a16="http://schemas.microsoft.com/office/drawing/2014/main" id="{E76A8D11-A984-1AC5-9EA9-3619152F728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80D7BAF1-EACF-0980-DE8F-534DA9D7532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6937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AFD95-0B9E-B4C2-E764-2F302677C38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D2D9EED-4A50-8453-7273-B59453482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A39BD4-3440-DC48-AB55-920E7DF14C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755D4B8-867A-C6D8-0577-3E19B53EF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91D286-48D0-CDCA-4BCB-176132D72A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903ED85-522E-A5F2-49ED-53B19DFBE4DF}"/>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8" name="Marcador de pie de página 7">
            <a:extLst>
              <a:ext uri="{FF2B5EF4-FFF2-40B4-BE49-F238E27FC236}">
                <a16:creationId xmlns:a16="http://schemas.microsoft.com/office/drawing/2014/main" id="{E42233B7-B2EA-CC1E-4DD9-15F5782FD63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F0B31DDA-352A-7E79-9295-8CDC244BF5C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8083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9BCEA-8183-3E34-EAF5-EA2EE89F27A4}"/>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D21176DA-98E5-5477-CCD8-1C24A1E5ABAA}"/>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4" name="Marcador de pie de página 3">
            <a:extLst>
              <a:ext uri="{FF2B5EF4-FFF2-40B4-BE49-F238E27FC236}">
                <a16:creationId xmlns:a16="http://schemas.microsoft.com/office/drawing/2014/main" id="{BF01DD6F-7291-FCC8-C98A-3A89C247A6E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E8EB968-B5AB-26BF-17A7-437FB63FBCA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3042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89CEFD-2EF8-DA48-9AE3-AB493A30517F}"/>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3" name="Marcador de pie de página 2">
            <a:extLst>
              <a:ext uri="{FF2B5EF4-FFF2-40B4-BE49-F238E27FC236}">
                <a16:creationId xmlns:a16="http://schemas.microsoft.com/office/drawing/2014/main" id="{2AB896CF-5FFA-40E7-9DD4-A70CA856DA5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43870AB2-A18C-691F-9244-374EA06DF4D2}"/>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15701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CC7A3-6DAF-9AF2-7F3A-31110C3B2E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BC2E6E2D-48F9-176F-C644-74335B354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2542D183-56EF-E02B-406A-631FE1356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65C53D-4D3C-10FB-A232-57E296062B5A}"/>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6" name="Marcador de pie de página 5">
            <a:extLst>
              <a:ext uri="{FF2B5EF4-FFF2-40B4-BE49-F238E27FC236}">
                <a16:creationId xmlns:a16="http://schemas.microsoft.com/office/drawing/2014/main" id="{F6E8ABB0-E915-7768-AD4E-9B0C026294A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AC5CC3D-C216-912A-31EB-890BF4913245}"/>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27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25A7E-10C3-2079-7847-84FB477E98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3B74FB40-A522-4643-8768-250DDAB42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55A9D26F-39A8-64A0-9D60-68A2D2433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02DA5A-33BE-8D2E-C45C-DF8571E7F184}"/>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6" name="Marcador de pie de página 5">
            <a:extLst>
              <a:ext uri="{FF2B5EF4-FFF2-40B4-BE49-F238E27FC236}">
                <a16:creationId xmlns:a16="http://schemas.microsoft.com/office/drawing/2014/main" id="{5D00F46E-0102-052A-C8B6-0320646348E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C6790E1-EE3B-061E-72AF-0DAB4D016EA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46796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D4146-244E-7C3E-7E4F-E16678385B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666EE291-D8E6-2A58-6643-829F423D93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E657921-1308-3980-EE70-CA3F1858C291}"/>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95F789E1-C557-7774-BDC5-A86F5ABEDB1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6B29CCC-B57F-9639-FACF-5845F345D7B4}"/>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59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B3842AA-1268-BED9-46D2-705127A03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3786552-0B84-D14F-3AAD-03AC57BFE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EC0BF5-23DD-0F53-A57C-1B3C2D8B8FB3}"/>
              </a:ext>
            </a:extLst>
          </p:cNvPr>
          <p:cNvSpPr>
            <a:spLocks noGrp="1"/>
          </p:cNvSpPr>
          <p:nvPr>
            <p:ph type="dt" sz="half" idx="10"/>
          </p:nvPr>
        </p:nvSpPr>
        <p:spPr/>
        <p:txBody>
          <a:body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C91D379A-17AF-41D3-01AE-86128F7E2D3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3915D48-F3A5-B1F1-A539-1C9C6906266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80045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3EB061-EF52-46FD-AACC-BD4016BFA2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92389108-2BC6-97F1-66DA-50DE2B13F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3C6012C-E319-D90D-9ECE-8D37D05E3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55B33-6739-4EE3-AB51-CE49033D12DF}" type="datetimeFigureOut">
              <a:rPr lang="es-DO" smtClean="0"/>
              <a:t>5/4/2025</a:t>
            </a:fld>
            <a:endParaRPr lang="es-DO"/>
          </a:p>
        </p:txBody>
      </p:sp>
      <p:sp>
        <p:nvSpPr>
          <p:cNvPr id="5" name="Marcador de pie de página 4">
            <a:extLst>
              <a:ext uri="{FF2B5EF4-FFF2-40B4-BE49-F238E27FC236}">
                <a16:creationId xmlns:a16="http://schemas.microsoft.com/office/drawing/2014/main" id="{30588455-B51E-2837-D696-1DEEF2790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BA03CDC6-2518-143D-38C7-5F6289F0D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F98E6-6D89-4FA6-B6FB-8805B41FC9C1}" type="slidenum">
              <a:rPr lang="es-DO" smtClean="0"/>
              <a:t>‹nº›</a:t>
            </a:fld>
            <a:endParaRPr lang="es-DO"/>
          </a:p>
        </p:txBody>
      </p:sp>
    </p:spTree>
    <p:extLst>
      <p:ext uri="{BB962C8B-B14F-4D97-AF65-F5344CB8AC3E}">
        <p14:creationId xmlns:p14="http://schemas.microsoft.com/office/powerpoint/2010/main" val="18172329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289D8D4-CC31-4C24-03A0-AD935E0CDA4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57079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805-EA3B-1447-26A5-CC8B5FDE139E}"/>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BD766E02-8281-AD12-A72E-3FCCFC32AF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n 3" descr="Imagen que contiene Diagrama&#10;&#10;El contenido generado por IA puede ser incorrecto.">
            <a:extLst>
              <a:ext uri="{FF2B5EF4-FFF2-40B4-BE49-F238E27FC236}">
                <a16:creationId xmlns:a16="http://schemas.microsoft.com/office/drawing/2014/main" id="{BB818CBA-4EB7-762F-7134-01CD514EE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9E9E242-F6E7-ABFC-CA20-3C7EA1C4B2CF}"/>
              </a:ext>
            </a:extLst>
          </p:cNvPr>
          <p:cNvSpPr txBox="1"/>
          <p:nvPr/>
        </p:nvSpPr>
        <p:spPr>
          <a:xfrm>
            <a:off x="5469145" y="2570671"/>
            <a:ext cx="5822831" cy="1015663"/>
          </a:xfrm>
          <a:prstGeom prst="rect">
            <a:avLst/>
          </a:prstGeom>
          <a:noFill/>
        </p:spPr>
        <p:txBody>
          <a:bodyPr wrap="square" rtlCol="0">
            <a:spAutoFit/>
          </a:bodyPr>
          <a:lstStyle/>
          <a:p>
            <a:r>
              <a:rPr lang="es-ES" sz="6000" dirty="0">
                <a:solidFill>
                  <a:srgbClr val="002060"/>
                </a:solidFill>
                <a:latin typeface="Bahnschrift SemiCondensed" panose="020B0502040204020203" pitchFamily="34" charset="0"/>
              </a:rPr>
              <a:t>Conceptos básicos</a:t>
            </a:r>
            <a:endParaRPr lang="es-DO" sz="6000" dirty="0">
              <a:solidFill>
                <a:srgbClr val="002060"/>
              </a:solidFill>
              <a:latin typeface="Bahnschrift SemiCondensed" panose="020B0502040204020203" pitchFamily="34" charset="0"/>
            </a:endParaRPr>
          </a:p>
        </p:txBody>
      </p:sp>
    </p:spTree>
    <p:extLst>
      <p:ext uri="{BB962C8B-B14F-4D97-AF65-F5344CB8AC3E}">
        <p14:creationId xmlns:p14="http://schemas.microsoft.com/office/powerpoint/2010/main" val="104436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997CC54F-1265-D50C-3D7B-D510BF104D5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8815A23-FD6D-7CA2-57D6-CBBA29FE856D}"/>
              </a:ext>
            </a:extLst>
          </p:cNvPr>
          <p:cNvSpPr txBox="1"/>
          <p:nvPr/>
        </p:nvSpPr>
        <p:spPr>
          <a:xfrm>
            <a:off x="276045" y="2096222"/>
            <a:ext cx="4408098" cy="3785652"/>
          </a:xfrm>
          <a:prstGeom prst="rect">
            <a:avLst/>
          </a:prstGeom>
          <a:noFill/>
        </p:spPr>
        <p:txBody>
          <a:bodyPr wrap="square" rtlCol="0">
            <a:spAutoFit/>
          </a:bodyPr>
          <a:lstStyle/>
          <a:p>
            <a:pPr algn="ctr"/>
            <a:r>
              <a:rPr lang="es-ES" sz="4800" dirty="0">
                <a:latin typeface="Bahnschrift SemiCondensed" panose="020B0502040204020203" pitchFamily="34" charset="0"/>
              </a:rPr>
              <a:t>¿Por qué es importante </a:t>
            </a:r>
          </a:p>
          <a:p>
            <a:pPr algn="ctr"/>
            <a:r>
              <a:rPr lang="es-ES" sz="4800" dirty="0">
                <a:latin typeface="Bahnschrift SemiCondensed" panose="020B0502040204020203" pitchFamily="34" charset="0"/>
              </a:rPr>
              <a:t>el “principio de la </a:t>
            </a:r>
          </a:p>
          <a:p>
            <a:pPr algn="ctr"/>
            <a:r>
              <a:rPr lang="es-ES" sz="4800" dirty="0">
                <a:latin typeface="Bahnschrift SemiCondensed" panose="020B0502040204020203" pitchFamily="34" charset="0"/>
              </a:rPr>
              <a:t>primera mención” ?</a:t>
            </a:r>
            <a:endParaRPr lang="es-DO" sz="48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E0FE220E-38CB-4CB9-6BD6-07DF756B83A5}"/>
              </a:ext>
            </a:extLst>
          </p:cNvPr>
          <p:cNvSpPr txBox="1"/>
          <p:nvPr/>
        </p:nvSpPr>
        <p:spPr>
          <a:xfrm>
            <a:off x="5477774" y="681487"/>
            <a:ext cx="6521569" cy="3785652"/>
          </a:xfrm>
          <a:prstGeom prst="rect">
            <a:avLst/>
          </a:prstGeom>
          <a:noFill/>
        </p:spPr>
        <p:txBody>
          <a:bodyPr wrap="square" rtlCol="0">
            <a:spAutoFit/>
          </a:bodyPr>
          <a:lstStyle/>
          <a:p>
            <a:pPr algn="ctr"/>
            <a:r>
              <a:rPr lang="es-ES" sz="4000" dirty="0">
                <a:solidFill>
                  <a:schemeClr val="bg2"/>
                </a:solidFill>
                <a:latin typeface="Bahnschrift SemiCondensed" panose="020B0502040204020203" pitchFamily="34" charset="0"/>
              </a:rPr>
              <a:t>Porque es  el punto de </a:t>
            </a:r>
          </a:p>
          <a:p>
            <a:pPr algn="ctr"/>
            <a:r>
              <a:rPr lang="es-ES" sz="4000" dirty="0">
                <a:solidFill>
                  <a:schemeClr val="bg2"/>
                </a:solidFill>
                <a:latin typeface="Bahnschrift SemiCondensed" panose="020B0502040204020203" pitchFamily="34" charset="0"/>
              </a:rPr>
              <a:t>partida de una verdad, la cual se amplía en otros lugares de la Biblia, como es el caso de la </a:t>
            </a:r>
          </a:p>
          <a:p>
            <a:pPr algn="ctr"/>
            <a:r>
              <a:rPr lang="es-ES" sz="4000" dirty="0">
                <a:solidFill>
                  <a:schemeClr val="bg2"/>
                </a:solidFill>
                <a:latin typeface="Bahnschrift SemiCondensed" panose="020B0502040204020203" pitchFamily="34" charset="0"/>
              </a:rPr>
              <a:t>inmutabilidad </a:t>
            </a:r>
          </a:p>
          <a:p>
            <a:pPr algn="ctr"/>
            <a:r>
              <a:rPr lang="es-ES" sz="4000" dirty="0">
                <a:solidFill>
                  <a:schemeClr val="bg2"/>
                </a:solidFill>
                <a:latin typeface="Bahnschrift SemiCondensed" panose="020B0502040204020203" pitchFamily="34" charset="0"/>
              </a:rPr>
              <a:t>de Dios.</a:t>
            </a:r>
          </a:p>
        </p:txBody>
      </p:sp>
      <p:sp>
        <p:nvSpPr>
          <p:cNvPr id="6" name="CuadroTexto 5">
            <a:extLst>
              <a:ext uri="{FF2B5EF4-FFF2-40B4-BE49-F238E27FC236}">
                <a16:creationId xmlns:a16="http://schemas.microsoft.com/office/drawing/2014/main" id="{D321C2AF-FFFE-53D1-9529-0EC05E0ED204}"/>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1</a:t>
            </a:r>
          </a:p>
        </p:txBody>
      </p:sp>
    </p:spTree>
    <p:extLst>
      <p:ext uri="{BB962C8B-B14F-4D97-AF65-F5344CB8AC3E}">
        <p14:creationId xmlns:p14="http://schemas.microsoft.com/office/powerpoint/2010/main" val="333724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014E7BAB-3E56-136E-E4F1-84DB20A88D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635BFA8-1DA7-191C-4106-5AB1C133F2C5}"/>
              </a:ext>
            </a:extLst>
          </p:cNvPr>
          <p:cNvSpPr txBox="1"/>
          <p:nvPr/>
        </p:nvSpPr>
        <p:spPr>
          <a:xfrm>
            <a:off x="339003" y="499423"/>
            <a:ext cx="9816861" cy="6247864"/>
          </a:xfrm>
          <a:prstGeom prst="rect">
            <a:avLst/>
          </a:prstGeom>
          <a:noFill/>
        </p:spPr>
        <p:txBody>
          <a:bodyPr wrap="square" rtlCol="0">
            <a:spAutoFit/>
          </a:bodyPr>
          <a:lstStyle/>
          <a:p>
            <a:r>
              <a:rPr lang="es-ES" sz="8000" dirty="0">
                <a:solidFill>
                  <a:schemeClr val="bg1"/>
                </a:solidFill>
                <a:latin typeface="Bahnschrift SemiCondensed" panose="020B0502040204020203" pitchFamily="34" charset="0"/>
              </a:rPr>
              <a:t>8 </a:t>
            </a:r>
            <a:r>
              <a:rPr lang="es-ES" sz="8000" dirty="0" err="1">
                <a:solidFill>
                  <a:schemeClr val="bg1"/>
                </a:solidFill>
                <a:latin typeface="Bahnschrift SemiCondensed" panose="020B0502040204020203" pitchFamily="34" charset="0"/>
              </a:rPr>
              <a:t>Sécase</a:t>
            </a:r>
            <a:r>
              <a:rPr lang="es-ES" sz="8000" dirty="0">
                <a:solidFill>
                  <a:schemeClr val="bg1"/>
                </a:solidFill>
                <a:latin typeface="Bahnschrift SemiCondensed" panose="020B0502040204020203" pitchFamily="34" charset="0"/>
              </a:rPr>
              <a:t> la hierba, </a:t>
            </a:r>
            <a:r>
              <a:rPr lang="es-ES" sz="8000" dirty="0" err="1">
                <a:solidFill>
                  <a:schemeClr val="bg1"/>
                </a:solidFill>
                <a:latin typeface="Bahnschrift SemiCondensed" panose="020B0502040204020203" pitchFamily="34" charset="0"/>
              </a:rPr>
              <a:t>marchítase</a:t>
            </a:r>
            <a:r>
              <a:rPr lang="es-ES" sz="8000" dirty="0">
                <a:solidFill>
                  <a:schemeClr val="bg1"/>
                </a:solidFill>
                <a:latin typeface="Bahnschrift SemiCondensed" panose="020B0502040204020203" pitchFamily="34" charset="0"/>
              </a:rPr>
              <a:t> la flor; mas la palabra del Dios nuestro </a:t>
            </a:r>
            <a:r>
              <a:rPr lang="es-ES" sz="8000" dirty="0">
                <a:solidFill>
                  <a:schemeClr val="accent6"/>
                </a:solidFill>
                <a:latin typeface="Bahnschrift SemiCondensed" panose="020B0502040204020203" pitchFamily="34" charset="0"/>
              </a:rPr>
              <a:t>permanece para siempre</a:t>
            </a:r>
            <a:r>
              <a:rPr lang="es-ES" sz="8000" dirty="0">
                <a:solidFill>
                  <a:schemeClr val="bg1"/>
                </a:solidFill>
                <a:latin typeface="Bahnschrift SemiCondensed" panose="020B0502040204020203" pitchFamily="34" charset="0"/>
              </a:rPr>
              <a:t>.</a:t>
            </a:r>
            <a:endParaRPr lang="es-DO" sz="8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0D00E30F-4919-6E51-0496-0018F0079DB6}"/>
              </a:ext>
            </a:extLst>
          </p:cNvPr>
          <p:cNvSpPr txBox="1"/>
          <p:nvPr/>
        </p:nvSpPr>
        <p:spPr>
          <a:xfrm>
            <a:off x="10360323" y="6262782"/>
            <a:ext cx="1768415" cy="400110"/>
          </a:xfrm>
          <a:prstGeom prst="rect">
            <a:avLst/>
          </a:prstGeom>
          <a:noFill/>
        </p:spPr>
        <p:txBody>
          <a:bodyPr wrap="square" rtlCol="0">
            <a:spAutoFit/>
          </a:bodyPr>
          <a:lstStyle/>
          <a:p>
            <a:pPr algn="ctr"/>
            <a:r>
              <a:rPr lang="es-DO" sz="2000" dirty="0">
                <a:solidFill>
                  <a:schemeClr val="bg1"/>
                </a:solidFill>
              </a:rPr>
              <a:t>Is. 40:8 </a:t>
            </a:r>
          </a:p>
        </p:txBody>
      </p:sp>
    </p:spTree>
    <p:extLst>
      <p:ext uri="{BB962C8B-B14F-4D97-AF65-F5344CB8AC3E}">
        <p14:creationId xmlns:p14="http://schemas.microsoft.com/office/powerpoint/2010/main" val="400292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2E9E0-22DC-8DBA-1DB0-B02308E4E356}"/>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385AD7E4-8F7C-BE3E-2D3C-8940F4684B29}"/>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4E0669B9-AD5E-74BE-20D6-3AD2F965B2EE}"/>
              </a:ext>
            </a:extLst>
          </p:cNvPr>
          <p:cNvSpPr txBox="1"/>
          <p:nvPr/>
        </p:nvSpPr>
        <p:spPr>
          <a:xfrm>
            <a:off x="258792" y="258792"/>
            <a:ext cx="9816861" cy="5016758"/>
          </a:xfrm>
          <a:prstGeom prst="rect">
            <a:avLst/>
          </a:prstGeom>
          <a:noFill/>
        </p:spPr>
        <p:txBody>
          <a:bodyPr wrap="square" rtlCol="0">
            <a:spAutoFit/>
          </a:bodyPr>
          <a:lstStyle/>
          <a:p>
            <a:r>
              <a:rPr lang="es-ES" sz="8000" dirty="0">
                <a:solidFill>
                  <a:schemeClr val="bg1"/>
                </a:solidFill>
                <a:latin typeface="Bahnschrift SemiCondensed" panose="020B0502040204020203" pitchFamily="34" charset="0"/>
              </a:rPr>
              <a:t>6Porque yo Jehová </a:t>
            </a:r>
            <a:r>
              <a:rPr lang="es-ES" sz="8000" dirty="0">
                <a:solidFill>
                  <a:schemeClr val="accent6"/>
                </a:solidFill>
                <a:latin typeface="Bahnschrift SemiCondensed" panose="020B0502040204020203" pitchFamily="34" charset="0"/>
              </a:rPr>
              <a:t>no cambio</a:t>
            </a:r>
            <a:r>
              <a:rPr lang="es-ES" sz="8000" dirty="0">
                <a:solidFill>
                  <a:schemeClr val="bg1"/>
                </a:solidFill>
                <a:latin typeface="Bahnschrift SemiCondensed" panose="020B0502040204020203" pitchFamily="34" charset="0"/>
              </a:rPr>
              <a:t>; por esto, hijos de Jacob, no habéis sido consumidos.</a:t>
            </a:r>
            <a:endParaRPr lang="es-DO" sz="8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765CD14D-EFEB-5095-2A41-535CF35F122C}"/>
              </a:ext>
            </a:extLst>
          </p:cNvPr>
          <p:cNvSpPr txBox="1"/>
          <p:nvPr/>
        </p:nvSpPr>
        <p:spPr>
          <a:xfrm>
            <a:off x="10360323" y="6262782"/>
            <a:ext cx="1768415" cy="461665"/>
          </a:xfrm>
          <a:prstGeom prst="rect">
            <a:avLst/>
          </a:prstGeom>
          <a:noFill/>
        </p:spPr>
        <p:txBody>
          <a:bodyPr wrap="square" rtlCol="0">
            <a:spAutoFit/>
          </a:bodyPr>
          <a:lstStyle/>
          <a:p>
            <a:pPr algn="ctr"/>
            <a:r>
              <a:rPr lang="es-DO" sz="2400" dirty="0">
                <a:solidFill>
                  <a:schemeClr val="bg1"/>
                </a:solidFill>
              </a:rPr>
              <a:t>Mal. 3:6 </a:t>
            </a:r>
          </a:p>
        </p:txBody>
      </p:sp>
    </p:spTree>
    <p:extLst>
      <p:ext uri="{BB962C8B-B14F-4D97-AF65-F5344CB8AC3E}">
        <p14:creationId xmlns:p14="http://schemas.microsoft.com/office/powerpoint/2010/main" val="32472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0FC81-75A5-82B2-D907-4A82A446070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620EF21C-E78B-791F-71C2-421DC49B118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18587FA-94BC-3848-7DBE-8C33A1542743}"/>
              </a:ext>
            </a:extLst>
          </p:cNvPr>
          <p:cNvSpPr txBox="1"/>
          <p:nvPr/>
        </p:nvSpPr>
        <p:spPr>
          <a:xfrm>
            <a:off x="258792" y="852350"/>
            <a:ext cx="9816861" cy="4524315"/>
          </a:xfrm>
          <a:prstGeom prst="rect">
            <a:avLst/>
          </a:prstGeom>
          <a:noFill/>
        </p:spPr>
        <p:txBody>
          <a:bodyPr wrap="square" rtlCol="0">
            <a:spAutoFit/>
          </a:bodyPr>
          <a:lstStyle/>
          <a:p>
            <a:r>
              <a:rPr lang="es-ES" sz="9600" dirty="0">
                <a:solidFill>
                  <a:schemeClr val="bg1"/>
                </a:solidFill>
                <a:latin typeface="Bahnschrift SemiCondensed" panose="020B0502040204020203" pitchFamily="34" charset="0"/>
              </a:rPr>
              <a:t>8 Jesucristo es </a:t>
            </a:r>
            <a:r>
              <a:rPr lang="es-ES" sz="9600" dirty="0">
                <a:solidFill>
                  <a:schemeClr val="accent6"/>
                </a:solidFill>
                <a:latin typeface="Bahnschrift SemiCondensed" panose="020B0502040204020203" pitchFamily="34" charset="0"/>
              </a:rPr>
              <a:t>el mismo ayer, y hoy, y por los siglos</a:t>
            </a:r>
            <a:r>
              <a:rPr lang="es-ES" sz="9600" dirty="0">
                <a:solidFill>
                  <a:schemeClr val="bg1"/>
                </a:solidFill>
                <a:latin typeface="Bahnschrift SemiCondensed" panose="020B0502040204020203" pitchFamily="34" charset="0"/>
              </a:rPr>
              <a:t>.</a:t>
            </a:r>
            <a:endParaRPr lang="es-DO" sz="9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3C424B0F-396A-8529-44E8-255215474E09}"/>
              </a:ext>
            </a:extLst>
          </p:cNvPr>
          <p:cNvSpPr txBox="1"/>
          <p:nvPr/>
        </p:nvSpPr>
        <p:spPr>
          <a:xfrm>
            <a:off x="10360323" y="6262782"/>
            <a:ext cx="1768415" cy="461665"/>
          </a:xfrm>
          <a:prstGeom prst="rect">
            <a:avLst/>
          </a:prstGeom>
          <a:noFill/>
        </p:spPr>
        <p:txBody>
          <a:bodyPr wrap="square" rtlCol="0">
            <a:spAutoFit/>
          </a:bodyPr>
          <a:lstStyle/>
          <a:p>
            <a:pPr algn="ctr"/>
            <a:r>
              <a:rPr lang="es-ES" sz="2400" kern="1200" dirty="0">
                <a:solidFill>
                  <a:srgbClr val="000000"/>
                </a:solidFill>
                <a:effectLst/>
                <a:latin typeface="Aptos" panose="020B0004020202020204" pitchFamily="34" charset="0"/>
                <a:ea typeface="+mn-ea"/>
                <a:cs typeface="+mn-cs"/>
              </a:rPr>
              <a:t>Heb. 13:8 </a:t>
            </a:r>
            <a:endParaRPr lang="es-DO" sz="2400" dirty="0">
              <a:solidFill>
                <a:schemeClr val="bg1"/>
              </a:solidFill>
            </a:endParaRPr>
          </a:p>
        </p:txBody>
      </p:sp>
    </p:spTree>
    <p:extLst>
      <p:ext uri="{BB962C8B-B14F-4D97-AF65-F5344CB8AC3E}">
        <p14:creationId xmlns:p14="http://schemas.microsoft.com/office/powerpoint/2010/main" val="651388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B303EBD8-0F6E-D11E-F634-F573F02C959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4BDA124-5A6C-56AB-65BF-7509FEF1EEE3}"/>
              </a:ext>
            </a:extLst>
          </p:cNvPr>
          <p:cNvSpPr txBox="1"/>
          <p:nvPr/>
        </p:nvSpPr>
        <p:spPr>
          <a:xfrm>
            <a:off x="2165230" y="369574"/>
            <a:ext cx="974785" cy="646331"/>
          </a:xfrm>
          <a:prstGeom prst="rect">
            <a:avLst/>
          </a:prstGeom>
          <a:noFill/>
        </p:spPr>
        <p:txBody>
          <a:bodyPr wrap="square" rtlCol="0">
            <a:spAutoFit/>
          </a:bodyPr>
          <a:lstStyle/>
          <a:p>
            <a:pPr algn="ctr"/>
            <a:r>
              <a:rPr lang="es-DO" sz="3600" dirty="0"/>
              <a:t>A</a:t>
            </a:r>
          </a:p>
        </p:txBody>
      </p:sp>
      <p:sp>
        <p:nvSpPr>
          <p:cNvPr id="5" name="CuadroTexto 4">
            <a:extLst>
              <a:ext uri="{FF2B5EF4-FFF2-40B4-BE49-F238E27FC236}">
                <a16:creationId xmlns:a16="http://schemas.microsoft.com/office/drawing/2014/main" id="{4991F695-653C-1ED8-4569-A52AF65A22FA}"/>
              </a:ext>
            </a:extLst>
          </p:cNvPr>
          <p:cNvSpPr txBox="1"/>
          <p:nvPr/>
        </p:nvSpPr>
        <p:spPr>
          <a:xfrm>
            <a:off x="4796287" y="422692"/>
            <a:ext cx="7323826" cy="6247864"/>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El patrón que parece emerger del estudio general de la Biblia y de la profecía bíblica es que Dios instruye gradual y progresivamente a sus hijos entregándoles información a lo largo del tiempo y a partir de un concepto básico que es ampliado numerosas veces a lo largo de los años o incluso de los siglos. Lección del domingo.</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4890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BE9D-52DD-3C74-9D7C-4DFACE1AC394}"/>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5F7B021-D347-485F-8E31-6E3CEBF6618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AA74676-75F9-3939-E427-15632AEF61C4}"/>
              </a:ext>
            </a:extLst>
          </p:cNvPr>
          <p:cNvSpPr txBox="1"/>
          <p:nvPr/>
        </p:nvSpPr>
        <p:spPr>
          <a:xfrm>
            <a:off x="192657" y="2366665"/>
            <a:ext cx="4408098" cy="3170099"/>
          </a:xfrm>
          <a:prstGeom prst="rect">
            <a:avLst/>
          </a:prstGeom>
          <a:noFill/>
        </p:spPr>
        <p:txBody>
          <a:bodyPr wrap="square" rtlCol="0">
            <a:spAutoFit/>
          </a:bodyPr>
          <a:lstStyle/>
          <a:p>
            <a:pPr algn="ctr"/>
            <a:r>
              <a:rPr lang="es-ES" sz="4000" dirty="0">
                <a:latin typeface="Bahnschrift SemiCondensed" panose="020B0502040204020203" pitchFamily="34" charset="0"/>
              </a:rPr>
              <a:t>¿En qué sentido aparece el verbo “amar” por </a:t>
            </a:r>
          </a:p>
          <a:p>
            <a:pPr algn="ctr"/>
            <a:r>
              <a:rPr lang="es-ES" sz="4000" dirty="0">
                <a:latin typeface="Bahnschrift SemiCondensed" panose="020B0502040204020203" pitchFamily="34" charset="0"/>
              </a:rPr>
              <a:t>primera vez en la Biblia?</a:t>
            </a:r>
            <a:endParaRPr lang="es-DO" sz="40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F00E9097-1C38-C3D9-C94B-BA8B4A04C269}"/>
              </a:ext>
            </a:extLst>
          </p:cNvPr>
          <p:cNvSpPr txBox="1"/>
          <p:nvPr/>
        </p:nvSpPr>
        <p:spPr>
          <a:xfrm>
            <a:off x="5477774" y="681487"/>
            <a:ext cx="6521569" cy="3785652"/>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En referencia al amor de</a:t>
            </a:r>
          </a:p>
          <a:p>
            <a:pPr algn="ctr"/>
            <a:r>
              <a:rPr lang="es-ES" sz="4800" dirty="0">
                <a:solidFill>
                  <a:schemeClr val="bg2"/>
                </a:solidFill>
                <a:latin typeface="Bahnschrift SemiCondensed" panose="020B0502040204020203" pitchFamily="34" charset="0"/>
              </a:rPr>
              <a:t> Abraham por Isaac; es decir, al amor profundo y abnegado de un padre por su “hijo único”.</a:t>
            </a:r>
          </a:p>
        </p:txBody>
      </p:sp>
      <p:sp>
        <p:nvSpPr>
          <p:cNvPr id="6" name="CuadroTexto 5">
            <a:extLst>
              <a:ext uri="{FF2B5EF4-FFF2-40B4-BE49-F238E27FC236}">
                <a16:creationId xmlns:a16="http://schemas.microsoft.com/office/drawing/2014/main" id="{B8CCC715-CDD5-2C4B-AC49-B5779CD339A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2</a:t>
            </a:r>
          </a:p>
        </p:txBody>
      </p:sp>
    </p:spTree>
    <p:extLst>
      <p:ext uri="{BB962C8B-B14F-4D97-AF65-F5344CB8AC3E}">
        <p14:creationId xmlns:p14="http://schemas.microsoft.com/office/powerpoint/2010/main" val="76133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20E45-AB53-06D7-3244-55C9B8C58A1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AF7D16B-4103-756E-19C1-2FFD5F935A2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02A3002-1B59-80CE-6343-05BF30EC703A}"/>
              </a:ext>
            </a:extLst>
          </p:cNvPr>
          <p:cNvSpPr txBox="1"/>
          <p:nvPr/>
        </p:nvSpPr>
        <p:spPr>
          <a:xfrm>
            <a:off x="210666" y="290876"/>
            <a:ext cx="9816861" cy="6186309"/>
          </a:xfrm>
          <a:prstGeom prst="rect">
            <a:avLst/>
          </a:prstGeom>
          <a:noFill/>
        </p:spPr>
        <p:txBody>
          <a:bodyPr wrap="square" rtlCol="0">
            <a:spAutoFit/>
          </a:bodyPr>
          <a:lstStyle/>
          <a:p>
            <a:r>
              <a:rPr lang="es-ES" sz="4400" dirty="0">
                <a:solidFill>
                  <a:schemeClr val="bg1"/>
                </a:solidFill>
                <a:latin typeface="Bahnschrift SemiCondensed" panose="020B0502040204020203" pitchFamily="34" charset="0"/>
              </a:rPr>
              <a:t>2 Y dijo: Toma ahora </a:t>
            </a:r>
            <a:r>
              <a:rPr lang="es-ES" sz="4400" dirty="0">
                <a:solidFill>
                  <a:schemeClr val="accent6"/>
                </a:solidFill>
                <a:latin typeface="Bahnschrift SemiCondensed" panose="020B0502040204020203" pitchFamily="34" charset="0"/>
              </a:rPr>
              <a:t>tu hijo, tu único</a:t>
            </a:r>
            <a:r>
              <a:rPr lang="es-ES" sz="4400" dirty="0">
                <a:solidFill>
                  <a:schemeClr val="bg1"/>
                </a:solidFill>
                <a:latin typeface="Bahnschrift SemiCondensed" panose="020B0502040204020203" pitchFamily="34" charset="0"/>
              </a:rPr>
              <a:t>, Isaac, a quien amas, y vete a tierra de </a:t>
            </a:r>
            <a:r>
              <a:rPr lang="es-ES" sz="4400" dirty="0" err="1">
                <a:solidFill>
                  <a:schemeClr val="bg1"/>
                </a:solidFill>
                <a:latin typeface="Bahnschrift SemiCondensed" panose="020B0502040204020203" pitchFamily="34" charset="0"/>
              </a:rPr>
              <a:t>Moriah</a:t>
            </a:r>
            <a:r>
              <a:rPr lang="es-ES" sz="4400" dirty="0">
                <a:solidFill>
                  <a:schemeClr val="bg1"/>
                </a:solidFill>
                <a:latin typeface="Bahnschrift SemiCondensed" panose="020B0502040204020203" pitchFamily="34" charset="0"/>
              </a:rPr>
              <a:t>, y </a:t>
            </a:r>
            <a:r>
              <a:rPr lang="es-ES" sz="4400" dirty="0">
                <a:solidFill>
                  <a:schemeClr val="accent6"/>
                </a:solidFill>
                <a:latin typeface="Bahnschrift SemiCondensed" panose="020B0502040204020203" pitchFamily="34" charset="0"/>
              </a:rPr>
              <a:t>ofrécelo allí en holocausto </a:t>
            </a:r>
            <a:r>
              <a:rPr lang="es-ES" sz="4400" dirty="0">
                <a:solidFill>
                  <a:schemeClr val="bg1"/>
                </a:solidFill>
                <a:latin typeface="Bahnschrift SemiCondensed" panose="020B0502040204020203" pitchFamily="34" charset="0"/>
              </a:rPr>
              <a:t>sobre uno de los montes que yo te diré.</a:t>
            </a:r>
          </a:p>
          <a:p>
            <a:endParaRPr lang="es-ES" sz="4400" dirty="0">
              <a:solidFill>
                <a:schemeClr val="bg1"/>
              </a:solidFill>
              <a:latin typeface="Bahnschrift SemiCondensed" panose="020B0502040204020203" pitchFamily="34" charset="0"/>
            </a:endParaRPr>
          </a:p>
          <a:p>
            <a:r>
              <a:rPr lang="es-ES" sz="4400" dirty="0">
                <a:solidFill>
                  <a:schemeClr val="bg1"/>
                </a:solidFill>
                <a:latin typeface="Bahnschrift SemiCondensed" panose="020B0502040204020203" pitchFamily="34" charset="0"/>
              </a:rPr>
              <a:t>12 Y dijo: No extiendas tu mano sobre el muchacho, ni le hagas nada; porque ya conozco que </a:t>
            </a:r>
            <a:r>
              <a:rPr lang="es-ES" sz="4400" dirty="0">
                <a:solidFill>
                  <a:schemeClr val="accent6"/>
                </a:solidFill>
                <a:latin typeface="Bahnschrift SemiCondensed" panose="020B0502040204020203" pitchFamily="34" charset="0"/>
              </a:rPr>
              <a:t>temes a Dios</a:t>
            </a:r>
            <a:r>
              <a:rPr lang="es-ES" sz="4400" dirty="0">
                <a:solidFill>
                  <a:schemeClr val="bg1"/>
                </a:solidFill>
                <a:latin typeface="Bahnschrift SemiCondensed" panose="020B0502040204020203" pitchFamily="34" charset="0"/>
              </a:rPr>
              <a:t>, por cuanto </a:t>
            </a:r>
            <a:r>
              <a:rPr lang="es-ES" sz="4400" dirty="0">
                <a:solidFill>
                  <a:schemeClr val="accent6"/>
                </a:solidFill>
                <a:latin typeface="Bahnschrift SemiCondensed" panose="020B0502040204020203" pitchFamily="34" charset="0"/>
              </a:rPr>
              <a:t>no me rehusaste tu hijo, tu único</a:t>
            </a:r>
            <a:r>
              <a:rPr lang="es-ES" sz="4400" dirty="0">
                <a:solidFill>
                  <a:schemeClr val="bg1"/>
                </a:solidFill>
                <a:latin typeface="Bahnschrift SemiCondensed" panose="020B0502040204020203" pitchFamily="34" charset="0"/>
              </a:rPr>
              <a:t>.</a:t>
            </a:r>
            <a:endParaRPr lang="es-DO" sz="44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AF6DD7FA-BA08-FE76-31D8-80D309BBA59D}"/>
              </a:ext>
            </a:extLst>
          </p:cNvPr>
          <p:cNvSpPr txBox="1"/>
          <p:nvPr/>
        </p:nvSpPr>
        <p:spPr>
          <a:xfrm>
            <a:off x="10302666" y="6246352"/>
            <a:ext cx="2101211"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Gn. 22: 2, 12 </a:t>
            </a:r>
            <a:endParaRPr lang="es-DO" sz="2400" dirty="0">
              <a:solidFill>
                <a:schemeClr val="bg1"/>
              </a:solidFill>
            </a:endParaRPr>
          </a:p>
        </p:txBody>
      </p:sp>
    </p:spTree>
    <p:extLst>
      <p:ext uri="{BB962C8B-B14F-4D97-AF65-F5344CB8AC3E}">
        <p14:creationId xmlns:p14="http://schemas.microsoft.com/office/powerpoint/2010/main" val="2528812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0803-7577-06A3-44B8-7AE64F43C917}"/>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EC09F167-88BD-1D3D-9693-C4C9F763A1E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FEFA4AE-E804-B667-0C06-11883A3438DA}"/>
              </a:ext>
            </a:extLst>
          </p:cNvPr>
          <p:cNvSpPr txBox="1"/>
          <p:nvPr/>
        </p:nvSpPr>
        <p:spPr>
          <a:xfrm>
            <a:off x="271731" y="338083"/>
            <a:ext cx="9816861" cy="6186309"/>
          </a:xfrm>
          <a:prstGeom prst="rect">
            <a:avLst/>
          </a:prstGeom>
          <a:noFill/>
        </p:spPr>
        <p:txBody>
          <a:bodyPr wrap="square" rtlCol="0">
            <a:spAutoFit/>
          </a:bodyPr>
          <a:lstStyle/>
          <a:p>
            <a:r>
              <a:rPr lang="es-ES" sz="6600" dirty="0">
                <a:solidFill>
                  <a:schemeClr val="bg1"/>
                </a:solidFill>
                <a:latin typeface="Bahnschrift SemiCondensed" panose="020B0502040204020203" pitchFamily="34" charset="0"/>
              </a:rPr>
              <a:t>16 Porque de tal manera </a:t>
            </a:r>
            <a:r>
              <a:rPr lang="es-ES" sz="6600" dirty="0">
                <a:solidFill>
                  <a:schemeClr val="accent6"/>
                </a:solidFill>
                <a:latin typeface="Bahnschrift SemiCondensed" panose="020B0502040204020203" pitchFamily="34" charset="0"/>
              </a:rPr>
              <a:t>amó</a:t>
            </a:r>
            <a:r>
              <a:rPr lang="es-ES" sz="6600" dirty="0">
                <a:solidFill>
                  <a:schemeClr val="bg1"/>
                </a:solidFill>
                <a:latin typeface="Bahnschrift SemiCondensed" panose="020B0502040204020203" pitchFamily="34" charset="0"/>
              </a:rPr>
              <a:t> Dios al mundo, que </a:t>
            </a:r>
            <a:r>
              <a:rPr lang="es-ES" sz="6600" dirty="0">
                <a:solidFill>
                  <a:schemeClr val="accent6"/>
                </a:solidFill>
                <a:latin typeface="Bahnschrift SemiCondensed" panose="020B0502040204020203" pitchFamily="34" charset="0"/>
              </a:rPr>
              <a:t>ha dado a su Hijo unigénito</a:t>
            </a:r>
            <a:r>
              <a:rPr lang="es-ES" sz="6600" dirty="0">
                <a:solidFill>
                  <a:schemeClr val="bg1"/>
                </a:solidFill>
                <a:latin typeface="Bahnschrift SemiCondensed" panose="020B0502040204020203" pitchFamily="34" charset="0"/>
              </a:rPr>
              <a:t>, para que todo aquel que en él cree, no se pierda, mas tenga vida eterna.</a:t>
            </a:r>
            <a:endParaRPr lang="es-DO" sz="6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2ACF8E45-D5B8-CE50-6A05-1D0CA8746962}"/>
              </a:ext>
            </a:extLst>
          </p:cNvPr>
          <p:cNvSpPr txBox="1"/>
          <p:nvPr/>
        </p:nvSpPr>
        <p:spPr>
          <a:xfrm>
            <a:off x="10360323" y="6262782"/>
            <a:ext cx="1768415" cy="523220"/>
          </a:xfrm>
          <a:prstGeom prst="rect">
            <a:avLst/>
          </a:prstGeom>
          <a:noFill/>
        </p:spPr>
        <p:txBody>
          <a:bodyPr wrap="square" rtlCol="0">
            <a:spAutoFit/>
          </a:bodyPr>
          <a:lstStyle/>
          <a:p>
            <a:pPr algn="ctr"/>
            <a:r>
              <a:rPr lang="es-ES" sz="2800" kern="1200">
                <a:solidFill>
                  <a:srgbClr val="000000"/>
                </a:solidFill>
                <a:effectLst/>
                <a:latin typeface="Aptos" panose="020B0004020202020204" pitchFamily="34" charset="0"/>
                <a:ea typeface="+mn-ea"/>
                <a:cs typeface="+mn-cs"/>
              </a:rPr>
              <a:t>Jn. 3: 16 </a:t>
            </a:r>
            <a:endParaRPr lang="es-DO" sz="2800" dirty="0">
              <a:solidFill>
                <a:schemeClr val="bg1"/>
              </a:solidFill>
            </a:endParaRPr>
          </a:p>
        </p:txBody>
      </p:sp>
    </p:spTree>
    <p:extLst>
      <p:ext uri="{BB962C8B-B14F-4D97-AF65-F5344CB8AC3E}">
        <p14:creationId xmlns:p14="http://schemas.microsoft.com/office/powerpoint/2010/main" val="3997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38BE-9CF4-B1B0-3A25-40F3A4F64DF4}"/>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C3BD0C63-CC0B-648F-6863-BB622C72990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5E68D51-E94F-E563-E690-D903B4B68367}"/>
              </a:ext>
            </a:extLst>
          </p:cNvPr>
          <p:cNvSpPr txBox="1"/>
          <p:nvPr/>
        </p:nvSpPr>
        <p:spPr>
          <a:xfrm>
            <a:off x="2165230" y="353532"/>
            <a:ext cx="974785" cy="646331"/>
          </a:xfrm>
          <a:prstGeom prst="rect">
            <a:avLst/>
          </a:prstGeom>
          <a:noFill/>
        </p:spPr>
        <p:txBody>
          <a:bodyPr wrap="square" rtlCol="0">
            <a:spAutoFit/>
          </a:bodyPr>
          <a:lstStyle/>
          <a:p>
            <a:pPr algn="ctr"/>
            <a:r>
              <a:rPr lang="es-DO" sz="3600" dirty="0"/>
              <a:t>B</a:t>
            </a:r>
          </a:p>
        </p:txBody>
      </p:sp>
      <p:sp>
        <p:nvSpPr>
          <p:cNvPr id="5" name="CuadroTexto 4">
            <a:extLst>
              <a:ext uri="{FF2B5EF4-FFF2-40B4-BE49-F238E27FC236}">
                <a16:creationId xmlns:a16="http://schemas.microsoft.com/office/drawing/2014/main" id="{14E08064-F7B3-4DB9-85CF-F12BEECA5979}"/>
              </a:ext>
            </a:extLst>
          </p:cNvPr>
          <p:cNvSpPr txBox="1"/>
          <p:nvPr/>
        </p:nvSpPr>
        <p:spPr>
          <a:xfrm>
            <a:off x="4732118" y="4391"/>
            <a:ext cx="7323826" cy="6894195"/>
          </a:xfrm>
          <a:prstGeom prst="rect">
            <a:avLst/>
          </a:prstGeom>
          <a:noFill/>
        </p:spPr>
        <p:txBody>
          <a:bodyPr wrap="square" rtlCol="0">
            <a:spAutoFit/>
          </a:bodyPr>
          <a:lstStyle/>
          <a:p>
            <a:pPr algn="ctr"/>
            <a:r>
              <a:rPr lang="es-ES" sz="3400">
                <a:solidFill>
                  <a:schemeClr val="bg1"/>
                </a:solidFill>
                <a:latin typeface="Bahnschrift SemiCondensed" panose="020B0502040204020203" pitchFamily="34" charset="0"/>
              </a:rPr>
              <a:t>Comprender la naturaleza del amor es una clave importante para entender la profecía bíblica. La fe de Abraham en Dios era tal que confió en que Dios podría resucitar a su hijo si llevaba a cabo el sacrificio (Heb. 11:19). Esto ilustró el amor de Dios por la humanidad, ya que él nos amó hasta el punto de dar a su Hijo unigénito (Gén. 22:2, 12, 16), tras lo cual lo resucitó de entre los muertos. El sacrificio de Cristo en la Cruz revela el tipo de amor abnegado que Dios siente por nosotros. Lección del lunes.</a:t>
            </a:r>
            <a:endParaRPr lang="es-DO" sz="3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26013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191C-2C4B-BE8A-8171-103A3C3F5F85}"/>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91B86E6-6C68-F161-D575-BF707D7F92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FECAC2D-B11F-A879-181C-48304D143534}"/>
              </a:ext>
            </a:extLst>
          </p:cNvPr>
          <p:cNvSpPr txBox="1"/>
          <p:nvPr/>
        </p:nvSpPr>
        <p:spPr>
          <a:xfrm>
            <a:off x="192657" y="2046499"/>
            <a:ext cx="4408098" cy="3785652"/>
          </a:xfrm>
          <a:prstGeom prst="rect">
            <a:avLst/>
          </a:prstGeom>
          <a:noFill/>
        </p:spPr>
        <p:txBody>
          <a:bodyPr wrap="square" rtlCol="0">
            <a:spAutoFit/>
          </a:bodyPr>
          <a:lstStyle/>
          <a:p>
            <a:pPr algn="ctr"/>
            <a:r>
              <a:rPr lang="es-ES" sz="4800" dirty="0">
                <a:latin typeface="Bahnschrift SemiCondensed" panose="020B0502040204020203" pitchFamily="34" charset="0"/>
              </a:rPr>
              <a:t>¿Dónde se menciona </a:t>
            </a:r>
          </a:p>
          <a:p>
            <a:pPr algn="ctr"/>
            <a:r>
              <a:rPr lang="es-ES" sz="4800" dirty="0">
                <a:latin typeface="Bahnschrift SemiCondensed" panose="020B0502040204020203" pitchFamily="34" charset="0"/>
              </a:rPr>
              <a:t>por primera vez</a:t>
            </a:r>
          </a:p>
          <a:p>
            <a:pPr algn="ctr"/>
            <a:r>
              <a:rPr lang="es-ES" sz="4800" dirty="0">
                <a:latin typeface="Bahnschrift SemiCondensed" panose="020B0502040204020203" pitchFamily="34" charset="0"/>
              </a:rPr>
              <a:t> la palabra “cordero”?</a:t>
            </a:r>
            <a:endParaRPr lang="es-DO" sz="48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1029BB7-DC78-4D0B-AAD8-E57CC125C988}"/>
              </a:ext>
            </a:extLst>
          </p:cNvPr>
          <p:cNvSpPr txBox="1"/>
          <p:nvPr/>
        </p:nvSpPr>
        <p:spPr>
          <a:xfrm>
            <a:off x="5477774" y="681487"/>
            <a:ext cx="6521569" cy="3477875"/>
          </a:xfrm>
          <a:prstGeom prst="rect">
            <a:avLst/>
          </a:prstGeom>
          <a:noFill/>
        </p:spPr>
        <p:txBody>
          <a:bodyPr wrap="square" rtlCol="0">
            <a:spAutoFit/>
          </a:bodyPr>
          <a:lstStyle/>
          <a:p>
            <a:pPr algn="ctr"/>
            <a:r>
              <a:rPr lang="es-ES" sz="4400" dirty="0">
                <a:solidFill>
                  <a:schemeClr val="bg2"/>
                </a:solidFill>
                <a:latin typeface="Bahnschrift SemiCondensed" panose="020B0502040204020203" pitchFamily="34" charset="0"/>
              </a:rPr>
              <a:t>En el relato del intento de sacrificio de Isaac por parte de Abraham, posiblemente refiriéndose a Jesús, tal como lo entiende Juan.</a:t>
            </a:r>
          </a:p>
        </p:txBody>
      </p:sp>
      <p:sp>
        <p:nvSpPr>
          <p:cNvPr id="6" name="CuadroTexto 5">
            <a:extLst>
              <a:ext uri="{FF2B5EF4-FFF2-40B4-BE49-F238E27FC236}">
                <a16:creationId xmlns:a16="http://schemas.microsoft.com/office/drawing/2014/main" id="{CCF4D02F-77E0-8795-364C-A8A29FD27D1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3</a:t>
            </a:r>
          </a:p>
        </p:txBody>
      </p:sp>
    </p:spTree>
    <p:extLst>
      <p:ext uri="{BB962C8B-B14F-4D97-AF65-F5344CB8AC3E}">
        <p14:creationId xmlns:p14="http://schemas.microsoft.com/office/powerpoint/2010/main" val="94457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BF0E-D3A3-3D44-46D0-4C0DDC1CE5D3}"/>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D8F5518-7993-6B31-4E6E-E65B6F542F5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92A1ECE-1ECE-AD7A-8714-55912EFFF0F2}"/>
              </a:ext>
            </a:extLst>
          </p:cNvPr>
          <p:cNvSpPr txBox="1"/>
          <p:nvPr/>
        </p:nvSpPr>
        <p:spPr>
          <a:xfrm>
            <a:off x="271731" y="615082"/>
            <a:ext cx="9816861" cy="563231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7 Entonces habló Isaac a Abraham su padre, y dijo: Padre mío. Y él respondió: Heme aquí, mi hijo. Y él dijo: He aquí el fuego y la leña; mas ¿</a:t>
            </a:r>
            <a:r>
              <a:rPr lang="es-ES" sz="6000" dirty="0">
                <a:solidFill>
                  <a:schemeClr val="accent6"/>
                </a:solidFill>
                <a:latin typeface="Bahnschrift SemiCondensed" panose="020B0502040204020203" pitchFamily="34" charset="0"/>
              </a:rPr>
              <a:t>dónde está el cordero para el holocausto</a:t>
            </a:r>
            <a:r>
              <a:rPr lang="es-ES" sz="6000" dirty="0">
                <a:solidFill>
                  <a:schemeClr val="bg1"/>
                </a:solidFill>
                <a:latin typeface="Bahnschrift SemiCondensed" panose="020B0502040204020203" pitchFamily="34" charset="0"/>
              </a:rPr>
              <a:t>?</a:t>
            </a:r>
            <a:endParaRPr lang="es-DO" sz="6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4314E3A1-011B-0981-81A1-5D8B7F0A6C99}"/>
              </a:ext>
            </a:extLst>
          </p:cNvPr>
          <p:cNvSpPr txBox="1"/>
          <p:nvPr/>
        </p:nvSpPr>
        <p:spPr>
          <a:xfrm>
            <a:off x="10360323" y="6262782"/>
            <a:ext cx="1768415" cy="400110"/>
          </a:xfrm>
          <a:prstGeom prst="rect">
            <a:avLst/>
          </a:prstGeom>
          <a:noFill/>
        </p:spPr>
        <p:txBody>
          <a:bodyPr wrap="square" rtlCol="0">
            <a:spAutoFit/>
          </a:bodyPr>
          <a:lstStyle/>
          <a:p>
            <a:pPr algn="ctr"/>
            <a:r>
              <a:rPr lang="es-ES" sz="2000" kern="1200" dirty="0">
                <a:solidFill>
                  <a:srgbClr val="000000"/>
                </a:solidFill>
                <a:effectLst/>
                <a:latin typeface="Aptos" panose="020B0004020202020204" pitchFamily="34" charset="0"/>
                <a:ea typeface="+mn-ea"/>
                <a:cs typeface="+mn-cs"/>
              </a:rPr>
              <a:t>Gn. 22:7</a:t>
            </a:r>
            <a:endParaRPr lang="es-DO" sz="2000" dirty="0">
              <a:solidFill>
                <a:schemeClr val="bg1"/>
              </a:solidFill>
            </a:endParaRPr>
          </a:p>
        </p:txBody>
      </p:sp>
    </p:spTree>
    <p:extLst>
      <p:ext uri="{BB962C8B-B14F-4D97-AF65-F5344CB8AC3E}">
        <p14:creationId xmlns:p14="http://schemas.microsoft.com/office/powerpoint/2010/main" val="100895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E7951-A0AA-6170-A56E-B64A5625D0BE}"/>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7F5429B6-21BE-490D-F239-F6188BE3791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FA5E800-1A32-83DB-8881-23C55AA32719}"/>
              </a:ext>
            </a:extLst>
          </p:cNvPr>
          <p:cNvSpPr txBox="1"/>
          <p:nvPr/>
        </p:nvSpPr>
        <p:spPr>
          <a:xfrm>
            <a:off x="271731" y="615082"/>
            <a:ext cx="9816861" cy="5170646"/>
          </a:xfrm>
          <a:prstGeom prst="rect">
            <a:avLst/>
          </a:prstGeom>
          <a:noFill/>
        </p:spPr>
        <p:txBody>
          <a:bodyPr wrap="square" rtlCol="0">
            <a:spAutoFit/>
          </a:bodyPr>
          <a:lstStyle/>
          <a:p>
            <a:r>
              <a:rPr lang="es-ES" sz="6600" dirty="0">
                <a:solidFill>
                  <a:schemeClr val="bg1"/>
                </a:solidFill>
                <a:latin typeface="Bahnschrift SemiCondensed" panose="020B0502040204020203" pitchFamily="34" charset="0"/>
              </a:rPr>
              <a:t>29El siguiente día vio Juan [el Bautista] a Jesús que venía a él, y dijo: He aquí el </a:t>
            </a:r>
            <a:r>
              <a:rPr lang="es-ES" sz="6600" dirty="0">
                <a:solidFill>
                  <a:schemeClr val="accent6"/>
                </a:solidFill>
                <a:latin typeface="Bahnschrift SemiCondensed" panose="020B0502040204020203" pitchFamily="34" charset="0"/>
              </a:rPr>
              <a:t>Cordero de Dios</a:t>
            </a:r>
            <a:r>
              <a:rPr lang="es-ES" sz="6600" dirty="0">
                <a:solidFill>
                  <a:schemeClr val="bg1"/>
                </a:solidFill>
                <a:latin typeface="Bahnschrift SemiCondensed" panose="020B0502040204020203" pitchFamily="34" charset="0"/>
              </a:rPr>
              <a:t>, que quita el pecado del mundo.</a:t>
            </a:r>
            <a:endParaRPr lang="es-DO" sz="6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BE0FA1D7-BB91-8BAE-38E0-23FCCC744B3C}"/>
              </a:ext>
            </a:extLst>
          </p:cNvPr>
          <p:cNvSpPr txBox="1"/>
          <p:nvPr/>
        </p:nvSpPr>
        <p:spPr>
          <a:xfrm>
            <a:off x="10360323" y="6262782"/>
            <a:ext cx="1768415" cy="400110"/>
          </a:xfrm>
          <a:prstGeom prst="rect">
            <a:avLst/>
          </a:prstGeom>
          <a:noFill/>
        </p:spPr>
        <p:txBody>
          <a:bodyPr wrap="square" rtlCol="0">
            <a:spAutoFit/>
          </a:bodyPr>
          <a:lstStyle/>
          <a:p>
            <a:pPr algn="ctr"/>
            <a:r>
              <a:rPr lang="es-ES" sz="2000" kern="1200" dirty="0">
                <a:solidFill>
                  <a:srgbClr val="000000"/>
                </a:solidFill>
                <a:effectLst/>
                <a:latin typeface="Aptos" panose="020B0004020202020204" pitchFamily="34" charset="0"/>
                <a:ea typeface="+mn-ea"/>
                <a:cs typeface="+mn-cs"/>
              </a:rPr>
              <a:t>Jn. 1:29 </a:t>
            </a:r>
            <a:endParaRPr lang="es-DO" sz="2000" dirty="0">
              <a:solidFill>
                <a:schemeClr val="bg1"/>
              </a:solidFill>
            </a:endParaRPr>
          </a:p>
        </p:txBody>
      </p:sp>
    </p:spTree>
    <p:extLst>
      <p:ext uri="{BB962C8B-B14F-4D97-AF65-F5344CB8AC3E}">
        <p14:creationId xmlns:p14="http://schemas.microsoft.com/office/powerpoint/2010/main" val="2988119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4567F-FF29-31BD-DE20-2BC820193655}"/>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411CFCC5-D7A8-0200-D7E5-F6F853B7FB4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B2347C13-97BE-E1A4-B7E1-F2687F776525}"/>
              </a:ext>
            </a:extLst>
          </p:cNvPr>
          <p:cNvSpPr txBox="1"/>
          <p:nvPr/>
        </p:nvSpPr>
        <p:spPr>
          <a:xfrm>
            <a:off x="271731" y="615082"/>
            <a:ext cx="9816861" cy="5262979"/>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6 Y miré, y vi que en medio del trono y de los cuatro seres vivientes, y en medio de los ancianos, estaba en pie </a:t>
            </a:r>
            <a:r>
              <a:rPr lang="es-ES" sz="4800" dirty="0">
                <a:solidFill>
                  <a:schemeClr val="accent6"/>
                </a:solidFill>
                <a:latin typeface="Bahnschrift SemiCondensed" panose="020B0502040204020203" pitchFamily="34" charset="0"/>
              </a:rPr>
              <a:t>un Cordero como inmolado [sacrificado]</a:t>
            </a:r>
            <a:r>
              <a:rPr lang="es-ES" sz="4800" dirty="0">
                <a:solidFill>
                  <a:schemeClr val="bg1"/>
                </a:solidFill>
                <a:latin typeface="Bahnschrift SemiCondensed" panose="020B0502040204020203" pitchFamily="34" charset="0"/>
              </a:rPr>
              <a:t>, que tenía siete cuernos, y siete ojos, los cuales son los siete espíritus de Dios enviados por toda la tierra.</a:t>
            </a:r>
            <a:endParaRPr lang="es-DO" sz="48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D3C188FF-3880-86EF-6DCC-AC700C0F17E0}"/>
              </a:ext>
            </a:extLst>
          </p:cNvPr>
          <p:cNvSpPr txBox="1"/>
          <p:nvPr/>
        </p:nvSpPr>
        <p:spPr>
          <a:xfrm>
            <a:off x="10360323" y="6262782"/>
            <a:ext cx="1768415" cy="369332"/>
          </a:xfrm>
          <a:prstGeom prst="rect">
            <a:avLst/>
          </a:prstGeom>
          <a:noFill/>
        </p:spPr>
        <p:txBody>
          <a:bodyPr wrap="square" rtlCol="0">
            <a:spAutoFit/>
          </a:bodyPr>
          <a:lstStyle/>
          <a:p>
            <a:pPr algn="ctr"/>
            <a:r>
              <a:rPr lang="es-ES" sz="1800" kern="1200" dirty="0">
                <a:solidFill>
                  <a:srgbClr val="000000"/>
                </a:solidFill>
                <a:effectLst/>
                <a:latin typeface="Bahnschrift SemiCondensed" panose="020B0502040204020203" pitchFamily="34" charset="0"/>
                <a:ea typeface="+mn-ea"/>
                <a:cs typeface="+mn-cs"/>
              </a:rPr>
              <a:t>Ap. 5:6</a:t>
            </a:r>
            <a:endParaRPr lang="es-DO" sz="2000" dirty="0">
              <a:solidFill>
                <a:schemeClr val="bg1"/>
              </a:solidFill>
            </a:endParaRPr>
          </a:p>
        </p:txBody>
      </p:sp>
    </p:spTree>
    <p:extLst>
      <p:ext uri="{BB962C8B-B14F-4D97-AF65-F5344CB8AC3E}">
        <p14:creationId xmlns:p14="http://schemas.microsoft.com/office/powerpoint/2010/main" val="316653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01E6-F579-BAB8-4417-651150DC7A85}"/>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5DD3B543-A31D-0EA9-A133-E70B3F949E5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3C78DD6-F564-29EE-E14E-45ACEB920D53}"/>
              </a:ext>
            </a:extLst>
          </p:cNvPr>
          <p:cNvSpPr txBox="1"/>
          <p:nvPr/>
        </p:nvSpPr>
        <p:spPr>
          <a:xfrm>
            <a:off x="2165230" y="385616"/>
            <a:ext cx="974785" cy="646331"/>
          </a:xfrm>
          <a:prstGeom prst="rect">
            <a:avLst/>
          </a:prstGeom>
          <a:noFill/>
        </p:spPr>
        <p:txBody>
          <a:bodyPr wrap="square" rtlCol="0">
            <a:spAutoFit/>
          </a:bodyPr>
          <a:lstStyle/>
          <a:p>
            <a:pPr algn="ctr"/>
            <a:r>
              <a:rPr lang="es-DO" sz="3600" dirty="0"/>
              <a:t>C</a:t>
            </a:r>
          </a:p>
        </p:txBody>
      </p:sp>
      <p:sp>
        <p:nvSpPr>
          <p:cNvPr id="5" name="CuadroTexto 4">
            <a:extLst>
              <a:ext uri="{FF2B5EF4-FFF2-40B4-BE49-F238E27FC236}">
                <a16:creationId xmlns:a16="http://schemas.microsoft.com/office/drawing/2014/main" id="{5F985375-C19D-888A-4E77-02851D0A190F}"/>
              </a:ext>
            </a:extLst>
          </p:cNvPr>
          <p:cNvSpPr txBox="1"/>
          <p:nvPr/>
        </p:nvSpPr>
        <p:spPr>
          <a:xfrm>
            <a:off x="4732118" y="151036"/>
            <a:ext cx="7323826" cy="6186309"/>
          </a:xfrm>
          <a:prstGeom prst="rect">
            <a:avLst/>
          </a:prstGeom>
          <a:noFill/>
        </p:spPr>
        <p:txBody>
          <a:bodyPr wrap="square" rtlCol="0">
            <a:spAutoFit/>
          </a:bodyPr>
          <a:lstStyle/>
          <a:p>
            <a:pPr algn="ctr"/>
            <a:r>
              <a:rPr lang="es-ES" sz="3600">
                <a:solidFill>
                  <a:schemeClr val="bg1"/>
                </a:solidFill>
                <a:latin typeface="Bahnschrift SemiCondensed" panose="020B0502040204020203" pitchFamily="34" charset="0"/>
              </a:rPr>
              <a:t>Toda la historia bíblica está salpicada de innumerables profecías mesiánicas que anticipan la respuesta a la pregunta de Isaac (“¿dónde está el cordero para el holocausto?”). Luego, en el Nuevo Testamento, la pregunta es respondida cuando Jesús aparece en persona, ministra entre su pueblo y entrega finalmente su vida como sacrificio en la Cruz. Lección del martes.</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866830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0E5C-F510-692E-F508-7D3BD62F9CD9}"/>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F2CE1096-771A-E6BC-A55F-CA3FA9EC76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2CC3112-A60E-0447-652A-D71DF0A3CB6E}"/>
              </a:ext>
            </a:extLst>
          </p:cNvPr>
          <p:cNvSpPr txBox="1"/>
          <p:nvPr/>
        </p:nvSpPr>
        <p:spPr>
          <a:xfrm>
            <a:off x="349370" y="2055126"/>
            <a:ext cx="4408098" cy="3785652"/>
          </a:xfrm>
          <a:prstGeom prst="rect">
            <a:avLst/>
          </a:prstGeom>
          <a:noFill/>
        </p:spPr>
        <p:txBody>
          <a:bodyPr wrap="square" rtlCol="0">
            <a:spAutoFit/>
          </a:bodyPr>
          <a:lstStyle/>
          <a:p>
            <a:pPr algn="ctr"/>
            <a:r>
              <a:rPr lang="es-ES" sz="4000">
                <a:latin typeface="Bahnschrift SemiCondensed" panose="020B0502040204020203" pitchFamily="34" charset="0"/>
              </a:rPr>
              <a:t>¿A qué otro hecho relevante</a:t>
            </a:r>
          </a:p>
          <a:p>
            <a:pPr algn="ctr"/>
            <a:r>
              <a:rPr lang="es-ES" sz="4000">
                <a:latin typeface="Bahnschrift SemiCondensed" panose="020B0502040204020203" pitchFamily="34" charset="0"/>
              </a:rPr>
              <a:t> se refiere el “carnero” del </a:t>
            </a:r>
          </a:p>
          <a:p>
            <a:pPr algn="ctr"/>
            <a:r>
              <a:rPr lang="es-ES" sz="4000">
                <a:latin typeface="Bahnschrift SemiCondensed" panose="020B0502040204020203" pitchFamily="34" charset="0"/>
              </a:rPr>
              <a:t>relato del sacrificio de Isaac?</a:t>
            </a:r>
            <a:endParaRPr lang="es-DO" sz="40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D74FCA29-A439-AF59-8545-F50B992C23B6}"/>
              </a:ext>
            </a:extLst>
          </p:cNvPr>
          <p:cNvSpPr txBox="1"/>
          <p:nvPr/>
        </p:nvSpPr>
        <p:spPr>
          <a:xfrm>
            <a:off x="5477774" y="681487"/>
            <a:ext cx="6521569" cy="3785652"/>
          </a:xfrm>
          <a:prstGeom prst="rect">
            <a:avLst/>
          </a:prstGeom>
          <a:noFill/>
        </p:spPr>
        <p:txBody>
          <a:bodyPr wrap="square" rtlCol="0">
            <a:spAutoFit/>
          </a:bodyPr>
          <a:lstStyle/>
          <a:p>
            <a:pPr algn="ctr"/>
            <a:r>
              <a:rPr lang="es-ES" sz="6000" dirty="0">
                <a:solidFill>
                  <a:schemeClr val="bg2"/>
                </a:solidFill>
                <a:latin typeface="Bahnschrift SemiCondensed" panose="020B0502040204020203" pitchFamily="34" charset="0"/>
              </a:rPr>
              <a:t>Al carnero (macho adulto de la oveja)</a:t>
            </a:r>
          </a:p>
          <a:p>
            <a:pPr algn="ctr"/>
            <a:r>
              <a:rPr lang="es-ES" sz="6000" dirty="0">
                <a:solidFill>
                  <a:schemeClr val="bg2"/>
                </a:solidFill>
                <a:latin typeface="Bahnschrift SemiCondensed" panose="020B0502040204020203" pitchFamily="34" charset="0"/>
              </a:rPr>
              <a:t> del Día de la Expiación.</a:t>
            </a:r>
          </a:p>
        </p:txBody>
      </p:sp>
      <p:sp>
        <p:nvSpPr>
          <p:cNvPr id="6" name="CuadroTexto 5">
            <a:extLst>
              <a:ext uri="{FF2B5EF4-FFF2-40B4-BE49-F238E27FC236}">
                <a16:creationId xmlns:a16="http://schemas.microsoft.com/office/drawing/2014/main" id="{FC55C13C-CECC-2EC9-2327-1C5B76445C37}"/>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4</a:t>
            </a:r>
          </a:p>
        </p:txBody>
      </p:sp>
    </p:spTree>
    <p:extLst>
      <p:ext uri="{BB962C8B-B14F-4D97-AF65-F5344CB8AC3E}">
        <p14:creationId xmlns:p14="http://schemas.microsoft.com/office/powerpoint/2010/main" val="217602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3F7B-2841-4F7B-5126-98BCCDA7AD6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8874E465-37A4-E5BF-4B00-12086D46875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93726E-0D6A-A5C0-45AE-88AEB62430DF}"/>
              </a:ext>
            </a:extLst>
          </p:cNvPr>
          <p:cNvSpPr txBox="1"/>
          <p:nvPr/>
        </p:nvSpPr>
        <p:spPr>
          <a:xfrm>
            <a:off x="271731" y="251995"/>
            <a:ext cx="9816861" cy="655564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13 Entonces alzó Abraham sus ojos y miró, y he aquí a sus espaldas un </a:t>
            </a:r>
            <a:r>
              <a:rPr lang="es-ES" sz="6000" dirty="0">
                <a:solidFill>
                  <a:schemeClr val="accent6"/>
                </a:solidFill>
                <a:latin typeface="Bahnschrift SemiCondensed" panose="020B0502040204020203" pitchFamily="34" charset="0"/>
              </a:rPr>
              <a:t>carnero</a:t>
            </a:r>
            <a:r>
              <a:rPr lang="es-ES" sz="6000" dirty="0">
                <a:solidFill>
                  <a:schemeClr val="bg1"/>
                </a:solidFill>
                <a:latin typeface="Bahnschrift SemiCondensed" panose="020B0502040204020203" pitchFamily="34" charset="0"/>
              </a:rPr>
              <a:t> trabado en un zarzal por sus cuernos; y fue Abraham y tomó el </a:t>
            </a:r>
            <a:r>
              <a:rPr lang="es-ES" sz="6000" dirty="0">
                <a:solidFill>
                  <a:schemeClr val="accent6"/>
                </a:solidFill>
                <a:latin typeface="Bahnschrift SemiCondensed" panose="020B0502040204020203" pitchFamily="34" charset="0"/>
              </a:rPr>
              <a:t>carnero</a:t>
            </a:r>
            <a:r>
              <a:rPr lang="es-ES" sz="6000" dirty="0">
                <a:solidFill>
                  <a:schemeClr val="bg1"/>
                </a:solidFill>
                <a:latin typeface="Bahnschrift SemiCondensed" panose="020B0502040204020203" pitchFamily="34" charset="0"/>
              </a:rPr>
              <a:t>, y lo </a:t>
            </a:r>
            <a:r>
              <a:rPr lang="es-ES" sz="6000" dirty="0">
                <a:solidFill>
                  <a:schemeClr val="accent6"/>
                </a:solidFill>
                <a:latin typeface="Bahnschrift SemiCondensed" panose="020B0502040204020203" pitchFamily="34" charset="0"/>
              </a:rPr>
              <a:t>ofreció en holocausto en lugar de su hijo</a:t>
            </a:r>
            <a:r>
              <a:rPr lang="es-ES" sz="6000" dirty="0">
                <a:solidFill>
                  <a:schemeClr val="bg1"/>
                </a:solidFill>
                <a:latin typeface="Bahnschrift SemiCondensed" panose="020B0502040204020203" pitchFamily="34" charset="0"/>
              </a:rPr>
              <a:t>.</a:t>
            </a:r>
            <a:endParaRPr lang="es-DO" sz="6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3F1F3096-9375-C6EF-E32E-18BA6ECB4221}"/>
              </a:ext>
            </a:extLst>
          </p:cNvPr>
          <p:cNvSpPr txBox="1"/>
          <p:nvPr/>
        </p:nvSpPr>
        <p:spPr>
          <a:xfrm>
            <a:off x="10360323" y="6262782"/>
            <a:ext cx="1768415" cy="400110"/>
          </a:xfrm>
          <a:prstGeom prst="rect">
            <a:avLst/>
          </a:prstGeom>
          <a:noFill/>
        </p:spPr>
        <p:txBody>
          <a:bodyPr wrap="square" rtlCol="0">
            <a:spAutoFit/>
          </a:bodyPr>
          <a:lstStyle/>
          <a:p>
            <a:pPr algn="ctr"/>
            <a:r>
              <a:rPr lang="es-ES" sz="2000" kern="1200">
                <a:solidFill>
                  <a:srgbClr val="000000"/>
                </a:solidFill>
                <a:effectLst/>
                <a:latin typeface="Aptos" panose="020B0004020202020204" pitchFamily="34" charset="0"/>
                <a:ea typeface="+mn-ea"/>
                <a:cs typeface="+mn-cs"/>
              </a:rPr>
              <a:t>Gn. 22: 13 </a:t>
            </a:r>
            <a:endParaRPr lang="es-DO" sz="2000" dirty="0">
              <a:solidFill>
                <a:schemeClr val="bg1"/>
              </a:solidFill>
            </a:endParaRPr>
          </a:p>
        </p:txBody>
      </p:sp>
    </p:spTree>
    <p:extLst>
      <p:ext uri="{BB962C8B-B14F-4D97-AF65-F5344CB8AC3E}">
        <p14:creationId xmlns:p14="http://schemas.microsoft.com/office/powerpoint/2010/main" val="229238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7387C-7DB5-5BCC-B5F9-B8407B9574C5}"/>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48B6D818-5376-BE06-785D-D77F32924B0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1A14C6F-5B30-468D-612B-745D4A81E6FF}"/>
              </a:ext>
            </a:extLst>
          </p:cNvPr>
          <p:cNvSpPr txBox="1"/>
          <p:nvPr/>
        </p:nvSpPr>
        <p:spPr>
          <a:xfrm>
            <a:off x="271731" y="380331"/>
            <a:ext cx="9816861" cy="5170646"/>
          </a:xfrm>
          <a:prstGeom prst="rect">
            <a:avLst/>
          </a:prstGeom>
          <a:noFill/>
        </p:spPr>
        <p:txBody>
          <a:bodyPr wrap="square" rtlCol="0">
            <a:spAutoFit/>
          </a:bodyPr>
          <a:lstStyle/>
          <a:p>
            <a:r>
              <a:rPr lang="es-ES" sz="6600" dirty="0">
                <a:solidFill>
                  <a:schemeClr val="bg1"/>
                </a:solidFill>
                <a:latin typeface="Bahnschrift SemiCondensed" panose="020B0502040204020203" pitchFamily="34" charset="0"/>
              </a:rPr>
              <a:t>3 Con esto entrará Aarón en el santuario: con un becerro para expiación, y un </a:t>
            </a:r>
            <a:r>
              <a:rPr lang="es-ES" sz="6600" dirty="0">
                <a:solidFill>
                  <a:schemeClr val="accent6"/>
                </a:solidFill>
                <a:latin typeface="Bahnschrift SemiCondensed" panose="020B0502040204020203" pitchFamily="34" charset="0"/>
              </a:rPr>
              <a:t>carnero</a:t>
            </a:r>
            <a:r>
              <a:rPr lang="es-ES" sz="6600" dirty="0">
                <a:solidFill>
                  <a:schemeClr val="bg1"/>
                </a:solidFill>
                <a:latin typeface="Bahnschrift SemiCondensed" panose="020B0502040204020203" pitchFamily="34" charset="0"/>
              </a:rPr>
              <a:t> para holocausto [el </a:t>
            </a:r>
            <a:r>
              <a:rPr lang="es-ES" sz="6600" dirty="0" err="1">
                <a:solidFill>
                  <a:schemeClr val="bg1"/>
                </a:solidFill>
                <a:latin typeface="Bahnschrift SemiCondensed" panose="020B0502040204020203" pitchFamily="34" charset="0"/>
              </a:rPr>
              <a:t>Diá</a:t>
            </a:r>
            <a:r>
              <a:rPr lang="es-ES" sz="6600" dirty="0">
                <a:solidFill>
                  <a:schemeClr val="bg1"/>
                </a:solidFill>
                <a:latin typeface="Bahnschrift SemiCondensed" panose="020B0502040204020203" pitchFamily="34" charset="0"/>
              </a:rPr>
              <a:t> de la Expiación].</a:t>
            </a:r>
            <a:endParaRPr lang="es-DO" sz="6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9C21BECF-500D-49E9-D730-F38DDFF41FF6}"/>
              </a:ext>
            </a:extLst>
          </p:cNvPr>
          <p:cNvSpPr txBox="1"/>
          <p:nvPr/>
        </p:nvSpPr>
        <p:spPr>
          <a:xfrm>
            <a:off x="10360323" y="6262782"/>
            <a:ext cx="1768415"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Lv. 16: 3 </a:t>
            </a:r>
            <a:endParaRPr lang="es-DO" sz="2400" dirty="0">
              <a:solidFill>
                <a:schemeClr val="bg1"/>
              </a:solidFill>
            </a:endParaRPr>
          </a:p>
        </p:txBody>
      </p:sp>
    </p:spTree>
    <p:extLst>
      <p:ext uri="{BB962C8B-B14F-4D97-AF65-F5344CB8AC3E}">
        <p14:creationId xmlns:p14="http://schemas.microsoft.com/office/powerpoint/2010/main" val="257981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ADC9-DF9D-B44A-2E7C-71CD42A84EAD}"/>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E504053-2DE2-58D6-04DA-32F523D404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A509F747-DFDA-E26C-0F12-0C6C96DCFF51}"/>
              </a:ext>
            </a:extLst>
          </p:cNvPr>
          <p:cNvSpPr txBox="1"/>
          <p:nvPr/>
        </p:nvSpPr>
        <p:spPr>
          <a:xfrm>
            <a:off x="2165230" y="385616"/>
            <a:ext cx="974785" cy="646331"/>
          </a:xfrm>
          <a:prstGeom prst="rect">
            <a:avLst/>
          </a:prstGeom>
          <a:noFill/>
        </p:spPr>
        <p:txBody>
          <a:bodyPr wrap="square" rtlCol="0">
            <a:spAutoFit/>
          </a:bodyPr>
          <a:lstStyle/>
          <a:p>
            <a:pPr algn="ctr"/>
            <a:r>
              <a:rPr lang="es-DO" sz="3600" dirty="0"/>
              <a:t>D</a:t>
            </a:r>
          </a:p>
        </p:txBody>
      </p:sp>
      <p:sp>
        <p:nvSpPr>
          <p:cNvPr id="5" name="CuadroTexto 4">
            <a:extLst>
              <a:ext uri="{FF2B5EF4-FFF2-40B4-BE49-F238E27FC236}">
                <a16:creationId xmlns:a16="http://schemas.microsoft.com/office/drawing/2014/main" id="{9AE494A1-22D1-954D-46F1-75481421FEFB}"/>
              </a:ext>
            </a:extLst>
          </p:cNvPr>
          <p:cNvSpPr txBox="1"/>
          <p:nvPr/>
        </p:nvSpPr>
        <p:spPr>
          <a:xfrm>
            <a:off x="4732118" y="257277"/>
            <a:ext cx="7323826" cy="6247864"/>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El texto del sacrificio de Isaac comparte un lenguaje común con el texto del Día de la Expiación.  Esta importante conexión intertextual entre los dos pasajes indica que quien redactó la ordenanza acerca del Día de la Expiación en Levítico tenía en mente el texto que se refiere al sacrificio de Isaac. Material para el maestro.</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62955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8F6EDB1B-A371-8E36-3B1A-EEA2AC4C765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1D9ED52-BF1E-60A3-63C7-ADF37B46321A}"/>
              </a:ext>
            </a:extLst>
          </p:cNvPr>
          <p:cNvSpPr txBox="1"/>
          <p:nvPr/>
        </p:nvSpPr>
        <p:spPr>
          <a:xfrm>
            <a:off x="6783086" y="969751"/>
            <a:ext cx="4994695" cy="3939540"/>
          </a:xfrm>
          <a:prstGeom prst="rect">
            <a:avLst/>
          </a:prstGeom>
          <a:noFill/>
        </p:spPr>
        <p:txBody>
          <a:bodyPr wrap="square" rtlCol="0">
            <a:spAutoFit/>
          </a:bodyPr>
          <a:lstStyle/>
          <a:p>
            <a:pPr algn="ctr"/>
            <a:r>
              <a:rPr lang="es-ES" sz="5000" dirty="0">
                <a:solidFill>
                  <a:schemeClr val="tx2">
                    <a:lumMod val="10000"/>
                  </a:schemeClr>
                </a:solidFill>
                <a:latin typeface="Bahnschrift SemiCondensed" panose="020B0502040204020203" pitchFamily="34" charset="0"/>
              </a:rPr>
              <a:t>¿Quieres aprender de profecía bíblica de forma gradual, partiendo de conceptos básicos?</a:t>
            </a:r>
            <a:endParaRPr lang="es-DO" sz="5000" dirty="0">
              <a:solidFill>
                <a:schemeClr val="tx2">
                  <a:lumMod val="10000"/>
                </a:schemeClr>
              </a:solidFill>
              <a:latin typeface="Bahnschrift SemiCondensed" panose="020B0502040204020203" pitchFamily="34" charset="0"/>
            </a:endParaRPr>
          </a:p>
        </p:txBody>
      </p:sp>
    </p:spTree>
    <p:extLst>
      <p:ext uri="{BB962C8B-B14F-4D97-AF65-F5344CB8AC3E}">
        <p14:creationId xmlns:p14="http://schemas.microsoft.com/office/powerpoint/2010/main" val="41656101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895</Words>
  <Application>Microsoft Office PowerPoint</Application>
  <PresentationFormat>Widescreen</PresentationFormat>
  <Paragraphs>56</Paragraphs>
  <Slides>21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21</vt:i4>
      </vt:variant>
    </vt:vector>
  </HeadingPairs>
  <TitlesOfParts>
    <vt:vector size="26" baseType="lpstr">
      <vt:lpstr>Aptos</vt:lpstr>
      <vt:lpstr>Aptos Display</vt:lpstr>
      <vt:lpstr>Arial</vt:lpstr>
      <vt:lpstr>Bahnschrift SemiCondensed</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2</cp:revision>
  <dcterms:created xsi:type="dcterms:W3CDTF">2025-03-29T02:32:59Z</dcterms:created>
  <dcterms:modified xsi:type="dcterms:W3CDTF">2025-04-05T21:12:23Z</dcterms:modified>
</cp:coreProperties>
</file>