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Barlow Bold" panose="00000800000000000000" pitchFamily="2" charset="-120"/>
      <p:bold r:id="rId13"/>
    </p:embeddedFont>
    <p:embeddedFont>
      <p:font typeface="Montserrat" panose="00000500000000000000" pitchFamily="2" charset="0"/>
      <p:regular r:id="rId14"/>
      <p:bold r:id="rId15"/>
      <p:italic r:id="rId1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2" d="100"/>
          <a:sy n="52" d="100"/>
        </p:scale>
        <p:origin x="104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12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892862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Perseguidos, mas não abandonados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643199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"Alegrem-se sempre no Senhor; outra vez digo: alegrem-se!" — Filipenses 4:4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3538" y="540425"/>
            <a:ext cx="6316623" cy="642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Alegria inabalável em Cristo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683538" y="1573411"/>
            <a:ext cx="13263324" cy="1685925"/>
          </a:xfrm>
          <a:prstGeom prst="roundRect">
            <a:avLst>
              <a:gd name="adj" fmla="val 17378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40" y="1479113"/>
            <a:ext cx="234315" cy="23431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6845" y="3119318"/>
            <a:ext cx="234315" cy="23431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9292" y="1889165"/>
            <a:ext cx="12631817" cy="624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"Deus escolheu você para a salvação. Portanto, permaneça firme. Preserve sua integridade em Jesus Cristo e mantenha seu olhar fixo no Céu."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999292" y="2631162"/>
            <a:ext cx="12631817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— Ellen G. White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683538" y="3552230"/>
            <a:ext cx="3383875" cy="385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Perguntas para reflexão:</a:t>
            </a:r>
            <a:endParaRPr lang="en-US" sz="2400" dirty="0"/>
          </a:p>
        </p:txBody>
      </p:sp>
      <p:sp>
        <p:nvSpPr>
          <p:cNvPr id="9" name="Text 5"/>
          <p:cNvSpPr/>
          <p:nvPr/>
        </p:nvSpPr>
        <p:spPr>
          <a:xfrm>
            <a:off x="683538" y="4230529"/>
            <a:ext cx="13263324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Font typeface="+mj-lt"/>
              <a:buAutoNum type="arabicPeriod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Como você reage quando é tratado injustamente? Que promessas bíblicas trazem conforto?</a:t>
            </a:r>
            <a:endParaRPr lang="en-US" sz="1500" dirty="0"/>
          </a:p>
        </p:txBody>
      </p:sp>
      <p:sp>
        <p:nvSpPr>
          <p:cNvPr id="10" name="Text 6"/>
          <p:cNvSpPr/>
          <p:nvPr/>
        </p:nvSpPr>
        <p:spPr>
          <a:xfrm>
            <a:off x="683538" y="4611291"/>
            <a:ext cx="13263324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Font typeface="+mj-lt"/>
              <a:buAutoNum type="arabicPeriod" startAt="2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Como podemos apoiar os que são perseguidos por sua fé hoje?</a:t>
            </a:r>
            <a:endParaRPr lang="en-US" sz="1500" dirty="0"/>
          </a:p>
        </p:txBody>
      </p:sp>
      <p:sp>
        <p:nvSpPr>
          <p:cNvPr id="11" name="Text 7"/>
          <p:cNvSpPr/>
          <p:nvPr/>
        </p:nvSpPr>
        <p:spPr>
          <a:xfrm>
            <a:off x="683538" y="4992053"/>
            <a:ext cx="13263324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Font typeface="+mj-lt"/>
              <a:buAutoNum type="arabicPeriod" startAt="3"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É possível ser alegre nas lutas? </a:t>
            </a:r>
            <a:r>
              <a:rPr lang="en-US" sz="1500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Qual é o fundamento da nossa alegria?</a:t>
            </a:r>
            <a:endParaRPr lang="en-US" sz="1500" dirty="0"/>
          </a:p>
        </p:txBody>
      </p:sp>
      <p:sp>
        <p:nvSpPr>
          <p:cNvPr id="12" name="Shape 8"/>
          <p:cNvSpPr/>
          <p:nvPr/>
        </p:nvSpPr>
        <p:spPr>
          <a:xfrm>
            <a:off x="683538" y="5621789"/>
            <a:ext cx="13263324" cy="32028"/>
          </a:xfrm>
          <a:prstGeom prst="rect">
            <a:avLst/>
          </a:prstGeom>
          <a:solidFill>
            <a:srgbClr val="384653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9"/>
          <p:cNvSpPr/>
          <p:nvPr/>
        </p:nvSpPr>
        <p:spPr>
          <a:xfrm>
            <a:off x="976432" y="6166366"/>
            <a:ext cx="10532507" cy="385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"Alegrem-se sempre no Senhor; outra vez digo: alegrem-se!" — Filipenses 4:4</a:t>
            </a:r>
            <a:endParaRPr lang="en-US" sz="2400" dirty="0"/>
          </a:p>
        </p:txBody>
      </p:sp>
      <p:sp>
        <p:nvSpPr>
          <p:cNvPr id="14" name="Shape 10"/>
          <p:cNvSpPr/>
          <p:nvPr/>
        </p:nvSpPr>
        <p:spPr>
          <a:xfrm>
            <a:off x="683538" y="5873472"/>
            <a:ext cx="22860" cy="971193"/>
          </a:xfrm>
          <a:prstGeom prst="rect">
            <a:avLst/>
          </a:prstGeom>
          <a:solidFill>
            <a:srgbClr val="75BAE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1"/>
          <p:cNvSpPr/>
          <p:nvPr/>
        </p:nvSpPr>
        <p:spPr>
          <a:xfrm>
            <a:off x="683538" y="7064335"/>
            <a:ext cx="13263324" cy="624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Independentemente da situação, nossa alegria está fundamentada em Cristo — Aquele que prometeu: </a:t>
            </a:r>
            <a:r>
              <a:rPr lang="en-US" sz="15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"De maneira alguma deixarei você, nunca jamais o abandonarei"</a:t>
            </a: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(Hebreus 13:5).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87185"/>
            <a:ext cx="868453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Um campo missionário inesperado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519720"/>
            <a:ext cx="6974681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Um pastor adventista foi preso injustamente e passou quase dois anos encarcerado. Inicialmente perplexo, ele logo percebeu</a:t>
            </a:r>
            <a:r>
              <a:rPr lang="en-US" sz="1700" dirty="0">
                <a:solidFill>
                  <a:srgbClr val="384653"/>
                </a:solidFill>
                <a:highlight>
                  <a:srgbClr val="FFFF00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aquela prisão era o campo missionário que Deus lhe havia designado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8309" y="4101465"/>
            <a:ext cx="6974681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Quando seus companheiros de cela descobriram que ele era pastor, pediram para que pregasse. Ele atendeu, distribuiu literatura, batizou prisioneiros e realizou a Santa Ceia.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5336500"/>
            <a:ext cx="697468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"Às vezes era difícil, mas tive alegria ao ver orações respondidas e vidas transformadas."</a:t>
            </a:r>
            <a:endParaRPr lang="en-US" sz="17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248" y="2568535"/>
            <a:ext cx="5610344" cy="41300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365290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Paulo: exemplo de fé nas adversidades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3115628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Paulo escreveu Filipenses e Colossenses enquanto estava preso. Em Filipos, ele e Silas foram acusados injustamente e tiveram os pés presos no tronco.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569631" y="4643199"/>
            <a:ext cx="730246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À meia-noite, eles "oravam e cantavam louvores a Deus, e os demais companheiros de prisão escutavam" (Atos 16:24-25).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6244709" y="4399478"/>
            <a:ext cx="30480" cy="1180862"/>
          </a:xfrm>
          <a:prstGeom prst="rect">
            <a:avLst/>
          </a:prstGeom>
          <a:solidFill>
            <a:srgbClr val="75BAE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6244709" y="5824061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Eles sabiam como se alegrar em todas as circunstâncias. Paulo entendeu que havia um propósito maior em tudo — e temos muito a aprender com seu exemplo ao enfrentarmos provações.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479233"/>
            <a:ext cx="862345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Prisioneiro de Cristo, não de Roma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625209"/>
            <a:ext cx="4226838" cy="3187898"/>
          </a:xfrm>
          <a:prstGeom prst="roundRect">
            <a:avLst>
              <a:gd name="adj" fmla="val 1019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04" y="2849404"/>
            <a:ext cx="649962" cy="64996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1217" y="3028117"/>
            <a:ext cx="292418" cy="29241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82504" y="371594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Sua identidade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982504" y="4202073"/>
            <a:ext cx="377844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Paulo se descrevia como </a:t>
            </a:r>
            <a:r>
              <a:rPr lang="en-US" sz="1700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"prisioneiro de Jesus Cristo"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(Efésios 3:1; Filemom 1), não de Roma.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5201722" y="2625209"/>
            <a:ext cx="4226838" cy="3187898"/>
          </a:xfrm>
          <a:prstGeom prst="roundRect">
            <a:avLst>
              <a:gd name="adj" fmla="val 1019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5916" y="2849404"/>
            <a:ext cx="649962" cy="64996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4629" y="3028117"/>
            <a:ext cx="292418" cy="2924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25916" y="371594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Seu legado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25916" y="4202073"/>
            <a:ext cx="377844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Cinco livros do Novo Testamento foram escritos enquanto ele estava preso: Filipenses, Colossenses, Efésios, Filemom e 2 Timóteo.</a:t>
            </a:r>
            <a:endParaRPr lang="en-US" sz="1700" dirty="0"/>
          </a:p>
        </p:txBody>
      </p:sp>
      <p:sp>
        <p:nvSpPr>
          <p:cNvPr id="13" name="Shape 7"/>
          <p:cNvSpPr/>
          <p:nvPr/>
        </p:nvSpPr>
        <p:spPr>
          <a:xfrm>
            <a:off x="9645134" y="2625209"/>
            <a:ext cx="4226957" cy="3187898"/>
          </a:xfrm>
          <a:prstGeom prst="roundRect">
            <a:avLst>
              <a:gd name="adj" fmla="val 1019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9329" y="2849404"/>
            <a:ext cx="649962" cy="649962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48042" y="3028117"/>
            <a:ext cx="292418" cy="2924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69329" y="371594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Seu propósito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869329" y="4202073"/>
            <a:ext cx="377856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Sua prisão foi usada no plano de Deus para salvar pessoas. Ele era um </a:t>
            </a:r>
            <a:r>
              <a:rPr lang="en-US" sz="1700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"embaixador em cadeias"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(Efésios 6:20).</a:t>
            </a:r>
            <a:endParaRPr lang="en-US" sz="1700" dirty="0"/>
          </a:p>
        </p:txBody>
      </p:sp>
      <p:sp>
        <p:nvSpPr>
          <p:cNvPr id="18" name="Text 10"/>
          <p:cNvSpPr/>
          <p:nvPr/>
        </p:nvSpPr>
        <p:spPr>
          <a:xfrm>
            <a:off x="758309" y="6056828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Paulo dedicou a vida ao serviço de Jesus. Se esse serviço incluía prisão, ele estava preparado. Mesmo acorrentado, toda a guarda pretoriana — até 14 mil soldados de elite — passou a conhecer o evangelho.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491" y="390168"/>
            <a:ext cx="6845975" cy="466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Recursos espirituais para tempos difíceis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401311" y="1471433"/>
            <a:ext cx="3681532" cy="280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3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Como Paulo suportava as provações?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328540" y="2128914"/>
            <a:ext cx="6733436" cy="2281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Por mais difíceis que fossem as circunstâncias, </a:t>
            </a:r>
          </a:p>
          <a:p>
            <a:pPr marL="0" indent="0" algn="l">
              <a:lnSpc>
                <a:spcPts val="1750"/>
              </a:lnSpc>
              <a:buNone/>
            </a:pPr>
            <a:endParaRPr lang="en-US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Paulo sempre enxergava um lado positivo. </a:t>
            </a:r>
          </a:p>
          <a:p>
            <a:pPr marL="0" indent="0" algn="l">
              <a:lnSpc>
                <a:spcPts val="1750"/>
              </a:lnSpc>
              <a:buNone/>
            </a:pPr>
            <a:endParaRPr lang="en-US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1750"/>
              </a:lnSpc>
              <a:buNone/>
            </a:pPr>
            <a:r>
              <a:rPr lang="en-US" sz="20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Mesmo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enfrentando todos os ataques de </a:t>
            </a:r>
            <a:r>
              <a:rPr lang="en-US" sz="20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Satanás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</a:t>
            </a:r>
          </a:p>
          <a:p>
            <a:pPr marL="0" indent="0" algn="l">
              <a:lnSpc>
                <a:spcPts val="1750"/>
              </a:lnSpc>
              <a:buNone/>
            </a:pPr>
            <a:endParaRPr lang="en-US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000" dirty="0">
                <a:solidFill>
                  <a:srgbClr val="384653"/>
                </a:solidFill>
                <a:highlight>
                  <a:srgbClr val="E5F6FF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ele tinha certeza de que Deus não o </a:t>
            </a:r>
            <a:r>
              <a:rPr lang="en-US" sz="2000" dirty="0" err="1">
                <a:solidFill>
                  <a:srgbClr val="384653"/>
                </a:solidFill>
                <a:highlight>
                  <a:srgbClr val="E5F6FF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havia</a:t>
            </a:r>
            <a:endParaRPr lang="en-US" sz="2000" dirty="0">
              <a:solidFill>
                <a:srgbClr val="384653"/>
              </a:solidFill>
              <a:highlight>
                <a:srgbClr val="E5F6FF"/>
              </a:highlight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1750"/>
              </a:lnSpc>
              <a:buNone/>
            </a:pPr>
            <a:endParaRPr lang="en-US" sz="2000" dirty="0">
              <a:solidFill>
                <a:srgbClr val="384653"/>
              </a:solidFill>
              <a:highlight>
                <a:srgbClr val="E5F6FF"/>
              </a:highlight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384653"/>
                </a:solidFill>
                <a:highlight>
                  <a:srgbClr val="E5F6FF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desamparado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238321" y="4278680"/>
            <a:ext cx="6733436" cy="338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endParaRPr lang="en-US" sz="28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28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Confiava</a:t>
            </a:r>
            <a:r>
              <a:rPr lang="en-US" sz="2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no poder de Deus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326045" y="5100970"/>
            <a:ext cx="6645712" cy="227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Seu foco era refletir Jesus no sofrimento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328540" y="5682709"/>
            <a:ext cx="6645712" cy="227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Mantinha-se firme na verdade</a:t>
            </a:r>
            <a:endParaRPr lang="en-US" sz="24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818" y="1229201"/>
            <a:ext cx="6645712" cy="6645712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496491" y="8264832"/>
            <a:ext cx="13637419" cy="25241"/>
          </a:xfrm>
          <a:prstGeom prst="rect">
            <a:avLst/>
          </a:prstGeom>
          <a:solidFill>
            <a:srgbClr val="384653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491" y="8449508"/>
            <a:ext cx="354687" cy="35468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028462" y="8533686"/>
            <a:ext cx="1866781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 Espírito Santo</a:t>
            </a:r>
            <a:endParaRPr lang="en-US" sz="1450" dirty="0"/>
          </a:p>
        </p:txBody>
      </p:sp>
      <p:sp>
        <p:nvSpPr>
          <p:cNvPr id="12" name="Text 8"/>
          <p:cNvSpPr/>
          <p:nvPr/>
        </p:nvSpPr>
        <p:spPr>
          <a:xfrm>
            <a:off x="1028462" y="8852059"/>
            <a:ext cx="3895606" cy="454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Poder divino para vencer toda tendência ao mal e purificar o coração.</a:t>
            </a:r>
            <a:endParaRPr lang="en-US" sz="11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1352" y="8449508"/>
            <a:ext cx="354687" cy="35468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633323" y="8533686"/>
            <a:ext cx="1866781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 Palavra da Verdade</a:t>
            </a:r>
            <a:endParaRPr lang="en-US" sz="1450" dirty="0"/>
          </a:p>
        </p:txBody>
      </p:sp>
      <p:sp>
        <p:nvSpPr>
          <p:cNvPr id="15" name="Text 10"/>
          <p:cNvSpPr/>
          <p:nvPr/>
        </p:nvSpPr>
        <p:spPr>
          <a:xfrm>
            <a:off x="5633323" y="8852059"/>
            <a:ext cx="3895606" cy="454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Bíblia nos ensina com os erros e acertos de outras pessoas.</a:t>
            </a:r>
            <a:endParaRPr lang="en-US" sz="11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06213" y="8449508"/>
            <a:ext cx="354687" cy="354687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238184" y="8533686"/>
            <a:ext cx="1866781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Pureza de coração</a:t>
            </a:r>
            <a:endParaRPr lang="en-US" sz="1450" dirty="0"/>
          </a:p>
        </p:txBody>
      </p:sp>
      <p:sp>
        <p:nvSpPr>
          <p:cNvPr id="18" name="Text 12"/>
          <p:cNvSpPr/>
          <p:nvPr/>
        </p:nvSpPr>
        <p:spPr>
          <a:xfrm>
            <a:off x="10238184" y="8852059"/>
            <a:ext cx="3895725" cy="454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Paciência e o poder de Deus agindo por meio da verdade.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47780" y="1346835"/>
            <a:ext cx="7381756" cy="527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Filipos: ponto estratégico do evangelho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6228159" y="2115145"/>
            <a:ext cx="22860" cy="3649266"/>
          </a:xfrm>
          <a:prstGeom prst="roundRect">
            <a:avLst>
              <a:gd name="adj" fmla="val 1052656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6385739" y="2284095"/>
            <a:ext cx="481251" cy="22860"/>
          </a:xfrm>
          <a:prstGeom prst="roundRect">
            <a:avLst>
              <a:gd name="adj" fmla="val 1052656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6047720" y="2115145"/>
            <a:ext cx="360878" cy="360878"/>
          </a:xfrm>
          <a:prstGeom prst="roundRect">
            <a:avLst>
              <a:gd name="adj" fmla="val 6668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6101477" y="2137231"/>
            <a:ext cx="253246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030283" y="2170271"/>
            <a:ext cx="2110740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 visão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7030283" y="2530316"/>
            <a:ext cx="7038737" cy="25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Paulo viu um homem suplicando: "Passe à Macedônia e ajude-nos" (Atos 16:9).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6385739" y="3276600"/>
            <a:ext cx="481251" cy="22860"/>
          </a:xfrm>
          <a:prstGeom prst="roundRect">
            <a:avLst>
              <a:gd name="adj" fmla="val 1052656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6047720" y="3107650"/>
            <a:ext cx="360878" cy="360878"/>
          </a:xfrm>
          <a:prstGeom prst="roundRect">
            <a:avLst>
              <a:gd name="adj" fmla="val 6668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6101477" y="3129736"/>
            <a:ext cx="253246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7030283" y="3162776"/>
            <a:ext cx="2110740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 cidade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7030283" y="3522821"/>
            <a:ext cx="7038737" cy="25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Filipos era a principal cidade do distrito, com status de Ius Italicum — direito itálico.</a:t>
            </a:r>
            <a:endParaRPr lang="en-US" sz="1250" dirty="0"/>
          </a:p>
        </p:txBody>
      </p:sp>
      <p:sp>
        <p:nvSpPr>
          <p:cNvPr id="15" name="Shape 12"/>
          <p:cNvSpPr/>
          <p:nvPr/>
        </p:nvSpPr>
        <p:spPr>
          <a:xfrm>
            <a:off x="6385739" y="4269105"/>
            <a:ext cx="481251" cy="22860"/>
          </a:xfrm>
          <a:prstGeom prst="roundRect">
            <a:avLst>
              <a:gd name="adj" fmla="val 1052656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3"/>
          <p:cNvSpPr/>
          <p:nvPr/>
        </p:nvSpPr>
        <p:spPr>
          <a:xfrm>
            <a:off x="6047720" y="4100155"/>
            <a:ext cx="360878" cy="360878"/>
          </a:xfrm>
          <a:prstGeom prst="roundRect">
            <a:avLst>
              <a:gd name="adj" fmla="val 6668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6101477" y="4122241"/>
            <a:ext cx="253246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7030283" y="4155281"/>
            <a:ext cx="2110740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 resultado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7030283" y="4515326"/>
            <a:ext cx="7038737" cy="25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Lídia e sua família se converteram. O carcereiro e sua família também aceitaram Cristo.</a:t>
            </a:r>
            <a:endParaRPr lang="en-US" sz="1250" dirty="0"/>
          </a:p>
        </p:txBody>
      </p:sp>
      <p:sp>
        <p:nvSpPr>
          <p:cNvPr id="20" name="Shape 17"/>
          <p:cNvSpPr/>
          <p:nvPr/>
        </p:nvSpPr>
        <p:spPr>
          <a:xfrm>
            <a:off x="6385739" y="5261610"/>
            <a:ext cx="481251" cy="22860"/>
          </a:xfrm>
          <a:prstGeom prst="roundRect">
            <a:avLst>
              <a:gd name="adj" fmla="val 1052656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Shape 18"/>
          <p:cNvSpPr/>
          <p:nvPr/>
        </p:nvSpPr>
        <p:spPr>
          <a:xfrm>
            <a:off x="6047720" y="5092660"/>
            <a:ext cx="360878" cy="360878"/>
          </a:xfrm>
          <a:prstGeom prst="roundRect">
            <a:avLst>
              <a:gd name="adj" fmla="val 6668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2" name="Text 19"/>
          <p:cNvSpPr/>
          <p:nvPr/>
        </p:nvSpPr>
        <p:spPr>
          <a:xfrm>
            <a:off x="6101477" y="5114746"/>
            <a:ext cx="253246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1950" dirty="0"/>
          </a:p>
        </p:txBody>
      </p:sp>
      <p:sp>
        <p:nvSpPr>
          <p:cNvPr id="23" name="Text 20"/>
          <p:cNvSpPr/>
          <p:nvPr/>
        </p:nvSpPr>
        <p:spPr>
          <a:xfrm>
            <a:off x="7030283" y="5147786"/>
            <a:ext cx="2110740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 estratégia</a:t>
            </a:r>
            <a:endParaRPr lang="en-US" sz="1650" dirty="0"/>
          </a:p>
        </p:txBody>
      </p:sp>
      <p:sp>
        <p:nvSpPr>
          <p:cNvPr id="24" name="Text 21"/>
          <p:cNvSpPr/>
          <p:nvPr/>
        </p:nvSpPr>
        <p:spPr>
          <a:xfrm>
            <a:off x="7030283" y="5507831"/>
            <a:ext cx="7038737" cy="256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Estabelecer uma igreja ali facilitaria a propagação do evangelho para cidades vizinhas.</a:t>
            </a:r>
            <a:endParaRPr lang="en-US" sz="1250" dirty="0"/>
          </a:p>
        </p:txBody>
      </p:sp>
      <p:sp>
        <p:nvSpPr>
          <p:cNvPr id="25" name="Shape 22"/>
          <p:cNvSpPr/>
          <p:nvPr/>
        </p:nvSpPr>
        <p:spPr>
          <a:xfrm>
            <a:off x="6047780" y="5944791"/>
            <a:ext cx="8021241" cy="937974"/>
          </a:xfrm>
          <a:prstGeom prst="roundRect">
            <a:avLst>
              <a:gd name="adj" fmla="val 25655"/>
            </a:avLst>
          </a:prstGeom>
          <a:solidFill>
            <a:srgbClr val="BEDFF3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157" y="6187678"/>
            <a:ext cx="200501" cy="160377"/>
          </a:xfrm>
          <a:prstGeom prst="rect">
            <a:avLst/>
          </a:prstGeom>
        </p:spPr>
      </p:pic>
      <p:sp>
        <p:nvSpPr>
          <p:cNvPr id="27" name="Text 23"/>
          <p:cNvSpPr/>
          <p:nvPr/>
        </p:nvSpPr>
        <p:spPr>
          <a:xfrm>
            <a:off x="6569035" y="6145173"/>
            <a:ext cx="7339608" cy="513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Lição importante:</a:t>
            </a:r>
            <a:r>
              <a:rPr lang="en-US" sz="12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 Espírito Santo guiou Paulo a Filipos porque sabia que seria um ponto estratégico para a expansão do evangelho na Europa, apesar das perseguições que viriam.</a:t>
            </a:r>
            <a:endParaRPr lang="en-US" sz="12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7231" y="555665"/>
            <a:ext cx="7858839" cy="664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Colossos: o evangelho se espalha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07231" y="1725335"/>
            <a:ext cx="4455676" cy="398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 estratégia de Paulo era eficaz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707231" y="2326243"/>
            <a:ext cx="7732395" cy="969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Paulo nunca visitou Colossos, mas o evangelho chegou lá por meio de </a:t>
            </a:r>
            <a:r>
              <a:rPr lang="en-US" sz="1550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Epafras</a:t>
            </a: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morador local convertido durante os três anos em que Paulo pregou em Éfeso.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07231" y="3477816"/>
            <a:ext cx="7732395" cy="646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resultado?</a:t>
            </a: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"Todos os habitantes da província da Ásia ouviram a palavra do Senhor" (Atos 19:10).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07231" y="4306133"/>
            <a:ext cx="7732395" cy="969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Epafras levou a mensagem aos seus conterrâneos. </a:t>
            </a:r>
            <a:r>
              <a:rPr lang="en-US" sz="1550" dirty="0">
                <a:solidFill>
                  <a:srgbClr val="384653"/>
                </a:solidFill>
                <a:highlight>
                  <a:srgbClr val="E5F6FF"/>
                </a:highlight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Treinar colaboradores e preparar líderes era prioridade de Paulo</a:t>
            </a: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isso ampliava seus esforços evangelísticos.</a:t>
            </a:r>
            <a:endParaRPr lang="en-US" sz="15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165" y="1750576"/>
            <a:ext cx="4990624" cy="3327083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1" y="5684996"/>
            <a:ext cx="4405313" cy="80819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09280" y="6695242"/>
            <a:ext cx="265878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Paulo ensina</a:t>
            </a:r>
            <a:endParaRPr lang="en-US" sz="2050" dirty="0"/>
          </a:p>
        </p:txBody>
      </p:sp>
      <p:sp>
        <p:nvSpPr>
          <p:cNvPr id="10" name="Text 6"/>
          <p:cNvSpPr/>
          <p:nvPr/>
        </p:nvSpPr>
        <p:spPr>
          <a:xfrm>
            <a:off x="909280" y="7148751"/>
            <a:ext cx="4001214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 Éfeso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544" y="5684996"/>
            <a:ext cx="4405313" cy="80819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314593" y="6695242"/>
            <a:ext cx="265878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Epafras leva</a:t>
            </a:r>
            <a:endParaRPr lang="en-US" sz="2050" dirty="0"/>
          </a:p>
        </p:txBody>
      </p:sp>
      <p:sp>
        <p:nvSpPr>
          <p:cNvPr id="13" name="Text 8"/>
          <p:cNvSpPr/>
          <p:nvPr/>
        </p:nvSpPr>
        <p:spPr>
          <a:xfrm>
            <a:off x="5314593" y="7148751"/>
            <a:ext cx="4001214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Colossos</a:t>
            </a:r>
            <a:endParaRPr lang="en-US" sz="15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7856" y="5684996"/>
            <a:ext cx="4405313" cy="808196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719905" y="6695242"/>
            <a:ext cx="265878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Igreja cresce</a:t>
            </a:r>
            <a:endParaRPr lang="en-US" sz="2050" dirty="0"/>
          </a:p>
        </p:txBody>
      </p:sp>
      <p:sp>
        <p:nvSpPr>
          <p:cNvPr id="16" name="Text 10"/>
          <p:cNvSpPr/>
          <p:nvPr/>
        </p:nvSpPr>
        <p:spPr>
          <a:xfrm>
            <a:off x="9719905" y="7148751"/>
            <a:ext cx="4001214" cy="323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 região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5413" y="842605"/>
            <a:ext cx="7785973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 carta a Filemom: amor que transforma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165413" y="2409944"/>
            <a:ext cx="7785973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Onésimo era um escravo que fugiu de Filemom e, de alguma forma, encontrou Paulo na prisão. Ali, ele se converteu e tornou-se precioso para o apóstolo.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6456402" y="3466981"/>
            <a:ext cx="7494984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lei romana exigia que Paulo devolvesse Onésimo a Filemom. Mas o apóstolo apelou ao coração e à consciência de Filemom como irmão na fé.</a:t>
            </a:r>
            <a:endParaRPr lang="en-US" sz="1500" dirty="0"/>
          </a:p>
        </p:txBody>
      </p:sp>
      <p:sp>
        <p:nvSpPr>
          <p:cNvPr id="6" name="Shape 3"/>
          <p:cNvSpPr/>
          <p:nvPr/>
        </p:nvSpPr>
        <p:spPr>
          <a:xfrm>
            <a:off x="6165413" y="3248739"/>
            <a:ext cx="22860" cy="1057037"/>
          </a:xfrm>
          <a:prstGeom prst="rect">
            <a:avLst/>
          </a:prstGeom>
          <a:solidFill>
            <a:srgbClr val="75BAE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6165413" y="4524018"/>
            <a:ext cx="7785973" cy="1179314"/>
          </a:xfrm>
          <a:prstGeom prst="roundRect">
            <a:avLst>
              <a:gd name="adj" fmla="val 9304"/>
            </a:avLst>
          </a:prstGeom>
          <a:solidFill>
            <a:srgbClr val="FFFFFF"/>
          </a:solidFill>
          <a:ln w="2286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6142553" y="4524018"/>
            <a:ext cx="91440" cy="1179314"/>
          </a:xfrm>
          <a:prstGeom prst="roundRect">
            <a:avLst>
              <a:gd name="adj" fmla="val 318251"/>
            </a:avLst>
          </a:prstGeom>
          <a:solidFill>
            <a:srgbClr val="75BAE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6450806" y="4740831"/>
            <a:ext cx="2552700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 pedido de Paulo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6450806" y="5176242"/>
            <a:ext cx="7283768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"Receba-o não mais como escravo, mas como irmão amado" (Filemom 16).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6165413" y="5897285"/>
            <a:ext cx="7785973" cy="1489591"/>
          </a:xfrm>
          <a:prstGeom prst="roundRect">
            <a:avLst>
              <a:gd name="adj" fmla="val 7366"/>
            </a:avLst>
          </a:prstGeom>
          <a:solidFill>
            <a:srgbClr val="FFFFFF"/>
          </a:solidFill>
          <a:ln w="22860">
            <a:solidFill>
              <a:srgbClr val="2589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Shape 9"/>
          <p:cNvSpPr/>
          <p:nvPr/>
        </p:nvSpPr>
        <p:spPr>
          <a:xfrm>
            <a:off x="6142553" y="5897285"/>
            <a:ext cx="91440" cy="1489591"/>
          </a:xfrm>
          <a:prstGeom prst="roundRect">
            <a:avLst>
              <a:gd name="adj" fmla="val 318251"/>
            </a:avLst>
          </a:prstGeom>
          <a:solidFill>
            <a:srgbClr val="2589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6450806" y="6114098"/>
            <a:ext cx="2552700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 princípio eterno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6450806" y="6549509"/>
            <a:ext cx="7283768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 Cristo, </a:t>
            </a:r>
            <a:r>
              <a:rPr lang="en-US" sz="1500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todos somos irmãos</a:t>
            </a: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não há distinção de classe, raça ou posição social.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617345"/>
            <a:ext cx="803124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Santos e fiéis: identidade cristã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763322"/>
            <a:ext cx="4226838" cy="2321362"/>
          </a:xfrm>
          <a:prstGeom prst="roundRect">
            <a:avLst>
              <a:gd name="adj" fmla="val 14000"/>
            </a:avLst>
          </a:prstGeom>
          <a:solidFill>
            <a:srgbClr val="75BAE6"/>
          </a:solidFill>
          <a:ln w="7620">
            <a:solidFill>
              <a:srgbClr val="5BA0C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982504" y="298751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Santos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82504" y="3473648"/>
            <a:ext cx="377844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Separados para ser o povo especial de Deus por meio do batismo — assim como Israel foi separado como "nação santa" (Êxodo 19:5-6).</a:t>
            </a:r>
            <a:endParaRPr lang="en-US" sz="1700" dirty="0"/>
          </a:p>
        </p:txBody>
      </p:sp>
      <p:sp>
        <p:nvSpPr>
          <p:cNvPr id="6" name="Shape 4"/>
          <p:cNvSpPr/>
          <p:nvPr/>
        </p:nvSpPr>
        <p:spPr>
          <a:xfrm>
            <a:off x="5201722" y="2763322"/>
            <a:ext cx="4226838" cy="2321362"/>
          </a:xfrm>
          <a:prstGeom prst="roundRect">
            <a:avLst>
              <a:gd name="adj" fmla="val 14000"/>
            </a:avLst>
          </a:prstGeom>
          <a:solidFill>
            <a:srgbClr val="2589C9"/>
          </a:solidFill>
          <a:ln w="7620">
            <a:solidFill>
              <a:srgbClr val="3EA2E2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5425916" y="298751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Fiéis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25916" y="3473648"/>
            <a:ext cx="377844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Pessoas que permaneceram firmes em Cristo, desenvolvendo ministério na igreja mesmo diante dos desafios.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9645134" y="2763322"/>
            <a:ext cx="4226957" cy="2321362"/>
          </a:xfrm>
          <a:prstGeom prst="roundRect">
            <a:avLst>
              <a:gd name="adj" fmla="val 14000"/>
            </a:avLst>
          </a:prstGeom>
          <a:solidFill>
            <a:srgbClr val="063E5F"/>
          </a:solidFill>
          <a:ln w="7620">
            <a:solidFill>
              <a:srgbClr val="1F577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869329" y="298751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Organizados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69329" y="3473648"/>
            <a:ext cx="377856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Paulo valorizava líderes: bispos, diáconos e colaboradores. A igreja tinha estrutura desde o início — seguindo o modelo de Atos 6:1-6.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758309" y="5328404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Tiago White escreveu em 1853: </a:t>
            </a:r>
            <a:r>
              <a:rPr lang="en-US" sz="170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"A ordem divina apresentada no Novo Testamento é suficiente para organizar a igreja de Cristo."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758309" y="6265545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Ellen White complementa: "A organização da igreja em Jerusalém deveria servir de modelo para todas as comunidades."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998</Words>
  <Application>Microsoft Office PowerPoint</Application>
  <PresentationFormat>Personalizar</PresentationFormat>
  <Paragraphs>99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Montserrat</vt:lpstr>
      <vt:lpstr>Barlow Bold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2</cp:revision>
  <dcterms:created xsi:type="dcterms:W3CDTF">2025-12-25T20:59:06Z</dcterms:created>
  <dcterms:modified xsi:type="dcterms:W3CDTF">2025-12-26T19:09:54Z</dcterms:modified>
</cp:coreProperties>
</file>