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Arimo" panose="020B0604020202020204" charset="0"/>
      <p:regular r:id="rId13"/>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2" d="100"/>
          <a:sy n="52" d="100"/>
        </p:scale>
        <p:origin x="104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172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pt-BR"/>
          </a:p>
        </p:txBody>
      </p:sp>
      <p:sp>
        <p:nvSpPr>
          <p:cNvPr id="3" name="Shape 1"/>
          <p:cNvSpPr/>
          <p:nvPr/>
        </p:nvSpPr>
        <p:spPr>
          <a:xfrm>
            <a:off x="0" y="0"/>
            <a:ext cx="14630400" cy="8229600"/>
          </a:xfrm>
          <a:prstGeom prst="rect">
            <a:avLst/>
          </a:prstGeom>
          <a:solidFill>
            <a:srgbClr val="0C0A33"/>
          </a:solidFill>
          <a:ln/>
        </p:spPr>
        <p:txBody>
          <a:bodyPr/>
          <a:lstStyle/>
          <a:p>
            <a:endParaRPr lang="pt-BR"/>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848213"/>
            <a:ext cx="7468553" cy="1408033"/>
          </a:xfrm>
          <a:prstGeom prst="rect">
            <a:avLst/>
          </a:prstGeom>
          <a:noFill/>
          <a:ln/>
        </p:spPr>
        <p:txBody>
          <a:bodyPr wrap="square" lIns="0" tIns="0" rIns="0" bIns="0" rtlCol="0" anchor="t"/>
          <a:lstStyle/>
          <a:p>
            <a:pPr marL="0" indent="0" algn="l">
              <a:lnSpc>
                <a:spcPts val="5500"/>
              </a:lnSpc>
              <a:buNone/>
            </a:pPr>
            <a:r>
              <a:rPr lang="en-US" sz="4400" b="1" dirty="0">
                <a:solidFill>
                  <a:srgbClr val="FFFFFF"/>
                </a:solidFill>
                <a:latin typeface="Syne Bold" pitchFamily="34" charset="0"/>
                <a:ea typeface="Syne Bold" pitchFamily="34" charset="-122"/>
                <a:cs typeface="Syne Bold" pitchFamily="34" charset="-120"/>
              </a:rPr>
              <a:t>Perseguidos, mas não abandonados</a:t>
            </a:r>
            <a:endParaRPr lang="en-US" sz="4400" dirty="0"/>
          </a:p>
        </p:txBody>
      </p:sp>
      <p:sp>
        <p:nvSpPr>
          <p:cNvPr id="4" name="Text 1"/>
          <p:cNvSpPr/>
          <p:nvPr/>
        </p:nvSpPr>
        <p:spPr>
          <a:xfrm>
            <a:off x="837724" y="4615220"/>
            <a:ext cx="7468553" cy="766048"/>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"Alegrem-se sempre no Senhor; outra vez digo: alegrem-se!" — Filipenses 4:4</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39497" y="751403"/>
            <a:ext cx="6187797" cy="621506"/>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Syne Bold" pitchFamily="34" charset="0"/>
                <a:ea typeface="Syne Bold" pitchFamily="34" charset="-122"/>
                <a:cs typeface="Syne Bold" pitchFamily="34" charset="-120"/>
              </a:rPr>
              <a:t>Firmes na tempestade</a:t>
            </a:r>
            <a:endParaRPr lang="en-US" sz="3900" dirty="0"/>
          </a:p>
        </p:txBody>
      </p:sp>
      <p:sp>
        <p:nvSpPr>
          <p:cNvPr id="3" name="Text 1"/>
          <p:cNvSpPr/>
          <p:nvPr/>
        </p:nvSpPr>
        <p:spPr>
          <a:xfrm>
            <a:off x="739497" y="1795463"/>
            <a:ext cx="13151406" cy="676275"/>
          </a:xfrm>
          <a:prstGeom prst="rect">
            <a:avLst/>
          </a:prstGeom>
          <a:noFill/>
          <a:ln/>
        </p:spPr>
        <p:txBody>
          <a:bodyPr wrap="square" lIns="0" tIns="0" rIns="0" bIns="0" rtlCol="0" anchor="t"/>
          <a:lstStyle/>
          <a:p>
            <a:pPr marL="0" indent="0" algn="l">
              <a:lnSpc>
                <a:spcPts val="2650"/>
              </a:lnSpc>
              <a:buNone/>
            </a:pPr>
            <a:r>
              <a:rPr lang="en-US" sz="1650" dirty="0">
                <a:solidFill>
                  <a:srgbClr val="D9E1FF"/>
                </a:solidFill>
                <a:latin typeface="Arimo" pitchFamily="34" charset="0"/>
                <a:ea typeface="Arimo" pitchFamily="34" charset="-122"/>
                <a:cs typeface="Arimo" pitchFamily="34" charset="-120"/>
              </a:rPr>
              <a:t>Haverá momentos de luta intensa, pois os poderes das trevas estão determinados a impedir nosso progresso. Contudo, enquanto mantivermos nossos olhos fixos na cruz de Cristo, jamais cairemos.</a:t>
            </a:r>
            <a:endParaRPr lang="en-US" sz="1650" dirty="0"/>
          </a:p>
        </p:txBody>
      </p:sp>
      <p:sp>
        <p:nvSpPr>
          <p:cNvPr id="4" name="Shape 2"/>
          <p:cNvSpPr/>
          <p:nvPr/>
        </p:nvSpPr>
        <p:spPr>
          <a:xfrm>
            <a:off x="739497" y="2709386"/>
            <a:ext cx="13151406" cy="1235988"/>
          </a:xfrm>
          <a:prstGeom prst="roundRect">
            <a:avLst>
              <a:gd name="adj" fmla="val 2564"/>
            </a:avLst>
          </a:prstGeom>
          <a:solidFill>
            <a:srgbClr val="0F004D"/>
          </a:solidFill>
          <a:ln/>
        </p:spPr>
        <p:txBody>
          <a:bodyPr/>
          <a:lstStyle/>
          <a:p>
            <a:endParaRPr lang="pt-BR"/>
          </a:p>
        </p:txBody>
      </p:sp>
      <p:pic>
        <p:nvPicPr>
          <p:cNvPr id="5" name="Image 0" descr="preencoded.png"/>
          <p:cNvPicPr>
            <a:picLocks noChangeAspect="1"/>
          </p:cNvPicPr>
          <p:nvPr/>
        </p:nvPicPr>
        <p:blipFill>
          <a:blip r:embed="rId3"/>
          <a:stretch>
            <a:fillRect/>
          </a:stretch>
        </p:blipFill>
        <p:spPr>
          <a:xfrm>
            <a:off x="950714" y="3024664"/>
            <a:ext cx="264081" cy="211217"/>
          </a:xfrm>
          <a:prstGeom prst="rect">
            <a:avLst/>
          </a:prstGeom>
        </p:spPr>
      </p:pic>
      <p:sp>
        <p:nvSpPr>
          <p:cNvPr id="6" name="Text 3"/>
          <p:cNvSpPr/>
          <p:nvPr/>
        </p:nvSpPr>
        <p:spPr>
          <a:xfrm>
            <a:off x="1426012" y="2973348"/>
            <a:ext cx="12253674" cy="676275"/>
          </a:xfrm>
          <a:prstGeom prst="rect">
            <a:avLst/>
          </a:prstGeom>
          <a:noFill/>
          <a:ln/>
        </p:spPr>
        <p:txBody>
          <a:bodyPr wrap="square" lIns="0" tIns="0" rIns="0" bIns="0" rtlCol="0" anchor="t"/>
          <a:lstStyle/>
          <a:p>
            <a:pPr marL="0" indent="0" algn="l">
              <a:lnSpc>
                <a:spcPts val="2650"/>
              </a:lnSpc>
              <a:buNone/>
            </a:pPr>
            <a:r>
              <a:rPr lang="en-US" sz="1650" b="1" dirty="0">
                <a:solidFill>
                  <a:srgbClr val="FFFFFF"/>
                </a:solidFill>
                <a:latin typeface="Arimo" pitchFamily="34" charset="0"/>
                <a:ea typeface="Arimo" pitchFamily="34" charset="-122"/>
                <a:cs typeface="Arimo" pitchFamily="34" charset="-120"/>
              </a:rPr>
              <a:t>A promessa do Redentor:</a:t>
            </a:r>
            <a:r>
              <a:rPr lang="en-US" sz="1650" dirty="0">
                <a:solidFill>
                  <a:srgbClr val="FFFFFF"/>
                </a:solidFill>
                <a:latin typeface="Arimo" pitchFamily="34" charset="0"/>
                <a:ea typeface="Arimo" pitchFamily="34" charset="-122"/>
                <a:cs typeface="Arimo" pitchFamily="34" charset="-120"/>
              </a:rPr>
              <a:t> "De maneira alguma deixarei você, nunca jamais o abandonarei" (Hebreus 13:5). "Eis que estou com vocês todos os dias até o fim dos tempos" (Mateus 28:20).</a:t>
            </a:r>
            <a:endParaRPr lang="en-US" sz="1650" dirty="0"/>
          </a:p>
        </p:txBody>
      </p:sp>
      <p:sp>
        <p:nvSpPr>
          <p:cNvPr id="7" name="Shape 4"/>
          <p:cNvSpPr/>
          <p:nvPr/>
        </p:nvSpPr>
        <p:spPr>
          <a:xfrm>
            <a:off x="739497" y="4183023"/>
            <a:ext cx="4242911" cy="2381250"/>
          </a:xfrm>
          <a:prstGeom prst="roundRect">
            <a:avLst>
              <a:gd name="adj" fmla="val 1331"/>
            </a:avLst>
          </a:prstGeom>
          <a:solidFill>
            <a:srgbClr val="2B2952"/>
          </a:solidFill>
          <a:ln/>
        </p:spPr>
        <p:txBody>
          <a:bodyPr/>
          <a:lstStyle/>
          <a:p>
            <a:endParaRPr lang="pt-BR"/>
          </a:p>
        </p:txBody>
      </p:sp>
      <p:sp>
        <p:nvSpPr>
          <p:cNvPr id="8" name="Shape 5"/>
          <p:cNvSpPr/>
          <p:nvPr/>
        </p:nvSpPr>
        <p:spPr>
          <a:xfrm>
            <a:off x="950714" y="4394240"/>
            <a:ext cx="633889" cy="633889"/>
          </a:xfrm>
          <a:prstGeom prst="roundRect">
            <a:avLst>
              <a:gd name="adj" fmla="val 14423796"/>
            </a:avLst>
          </a:prstGeom>
          <a:solidFill>
            <a:srgbClr val="8061FF"/>
          </a:solidFill>
          <a:ln/>
        </p:spPr>
        <p:txBody>
          <a:bodyPr/>
          <a:lstStyle/>
          <a:p>
            <a:endParaRPr lang="pt-BR"/>
          </a:p>
        </p:txBody>
      </p:sp>
      <p:pic>
        <p:nvPicPr>
          <p:cNvPr id="9"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022" y="4568547"/>
            <a:ext cx="285155" cy="285155"/>
          </a:xfrm>
          <a:prstGeom prst="rect">
            <a:avLst/>
          </a:prstGeom>
        </p:spPr>
      </p:pic>
      <p:sp>
        <p:nvSpPr>
          <p:cNvPr id="10" name="Text 6"/>
          <p:cNvSpPr/>
          <p:nvPr/>
        </p:nvSpPr>
        <p:spPr>
          <a:xfrm>
            <a:off x="950714" y="5239345"/>
            <a:ext cx="3366254" cy="310753"/>
          </a:xfrm>
          <a:prstGeom prst="rect">
            <a:avLst/>
          </a:prstGeom>
          <a:noFill/>
          <a:ln/>
        </p:spPr>
        <p:txBody>
          <a:bodyPr wrap="none" lIns="0" tIns="0" rIns="0" bIns="0" rtlCol="0" anchor="t"/>
          <a:lstStyle/>
          <a:p>
            <a:pPr marL="0" indent="0" algn="l">
              <a:lnSpc>
                <a:spcPts val="2400"/>
              </a:lnSpc>
              <a:buNone/>
            </a:pPr>
            <a:r>
              <a:rPr lang="en-US" sz="1950" b="1" dirty="0">
                <a:solidFill>
                  <a:srgbClr val="D9E1FF"/>
                </a:solidFill>
                <a:latin typeface="Syne Bold" pitchFamily="34" charset="0"/>
                <a:ea typeface="Syne Bold" pitchFamily="34" charset="-122"/>
                <a:cs typeface="Syne Bold" pitchFamily="34" charset="-120"/>
              </a:rPr>
              <a:t>Preserve sua integridade</a:t>
            </a:r>
            <a:endParaRPr lang="en-US" sz="1950" dirty="0"/>
          </a:p>
        </p:txBody>
      </p:sp>
      <p:sp>
        <p:nvSpPr>
          <p:cNvPr id="11" name="Text 7"/>
          <p:cNvSpPr/>
          <p:nvPr/>
        </p:nvSpPr>
        <p:spPr>
          <a:xfrm>
            <a:off x="950714" y="5676781"/>
            <a:ext cx="3820477" cy="676275"/>
          </a:xfrm>
          <a:prstGeom prst="rect">
            <a:avLst/>
          </a:prstGeom>
          <a:noFill/>
          <a:ln/>
        </p:spPr>
        <p:txBody>
          <a:bodyPr wrap="square" lIns="0" tIns="0" rIns="0" bIns="0" rtlCol="0" anchor="t"/>
          <a:lstStyle/>
          <a:p>
            <a:pPr marL="0" indent="0" algn="l">
              <a:lnSpc>
                <a:spcPts val="2650"/>
              </a:lnSpc>
              <a:buNone/>
            </a:pPr>
            <a:r>
              <a:rPr lang="en-US" sz="1650" dirty="0">
                <a:solidFill>
                  <a:srgbClr val="D9E1FF"/>
                </a:solidFill>
                <a:latin typeface="Arimo" pitchFamily="34" charset="0"/>
                <a:ea typeface="Arimo" pitchFamily="34" charset="-122"/>
                <a:cs typeface="Arimo" pitchFamily="34" charset="-120"/>
              </a:rPr>
              <a:t>Não permita que a injustiça o irrite nem retribua o mal com o mal</a:t>
            </a:r>
            <a:endParaRPr lang="en-US" sz="1650" dirty="0"/>
          </a:p>
        </p:txBody>
      </p:sp>
      <p:sp>
        <p:nvSpPr>
          <p:cNvPr id="12" name="Shape 8"/>
          <p:cNvSpPr/>
          <p:nvPr/>
        </p:nvSpPr>
        <p:spPr>
          <a:xfrm>
            <a:off x="5193625" y="4183023"/>
            <a:ext cx="4243030" cy="2381250"/>
          </a:xfrm>
          <a:prstGeom prst="roundRect">
            <a:avLst>
              <a:gd name="adj" fmla="val 1331"/>
            </a:avLst>
          </a:prstGeom>
          <a:solidFill>
            <a:srgbClr val="2B2952"/>
          </a:solidFill>
          <a:ln/>
        </p:spPr>
        <p:txBody>
          <a:bodyPr/>
          <a:lstStyle/>
          <a:p>
            <a:endParaRPr lang="pt-BR"/>
          </a:p>
        </p:txBody>
      </p:sp>
      <p:sp>
        <p:nvSpPr>
          <p:cNvPr id="13" name="Shape 9"/>
          <p:cNvSpPr/>
          <p:nvPr/>
        </p:nvSpPr>
        <p:spPr>
          <a:xfrm>
            <a:off x="5404842" y="4394240"/>
            <a:ext cx="633889" cy="633889"/>
          </a:xfrm>
          <a:prstGeom prst="roundRect">
            <a:avLst>
              <a:gd name="adj" fmla="val 14423796"/>
            </a:avLst>
          </a:prstGeom>
          <a:solidFill>
            <a:srgbClr val="8061FF"/>
          </a:solidFill>
          <a:ln/>
        </p:spPr>
        <p:txBody>
          <a:bodyPr/>
          <a:lstStyle/>
          <a:p>
            <a:endParaRPr lang="pt-BR"/>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9150" y="4568547"/>
            <a:ext cx="285155" cy="285155"/>
          </a:xfrm>
          <a:prstGeom prst="rect">
            <a:avLst/>
          </a:prstGeom>
        </p:spPr>
      </p:pic>
      <p:sp>
        <p:nvSpPr>
          <p:cNvPr id="15" name="Text 10"/>
          <p:cNvSpPr/>
          <p:nvPr/>
        </p:nvSpPr>
        <p:spPr>
          <a:xfrm>
            <a:off x="5404842" y="5239345"/>
            <a:ext cx="3377446" cy="310753"/>
          </a:xfrm>
          <a:prstGeom prst="rect">
            <a:avLst/>
          </a:prstGeom>
          <a:noFill/>
          <a:ln/>
        </p:spPr>
        <p:txBody>
          <a:bodyPr wrap="none" lIns="0" tIns="0" rIns="0" bIns="0" rtlCol="0" anchor="t"/>
          <a:lstStyle/>
          <a:p>
            <a:pPr marL="0" indent="0" algn="l">
              <a:lnSpc>
                <a:spcPts val="2400"/>
              </a:lnSpc>
              <a:buNone/>
            </a:pPr>
            <a:r>
              <a:rPr lang="en-US" sz="1950" b="1" dirty="0">
                <a:solidFill>
                  <a:srgbClr val="D9E1FF"/>
                </a:solidFill>
                <a:latin typeface="Syne Bold" pitchFamily="34" charset="0"/>
                <a:ea typeface="Syne Bold" pitchFamily="34" charset="-122"/>
                <a:cs typeface="Syne Bold" pitchFamily="34" charset="-120"/>
              </a:rPr>
              <a:t>Mantenha o foco no Céu</a:t>
            </a:r>
            <a:endParaRPr lang="en-US" sz="1950" dirty="0"/>
          </a:p>
        </p:txBody>
      </p:sp>
      <p:sp>
        <p:nvSpPr>
          <p:cNvPr id="16" name="Text 11"/>
          <p:cNvSpPr/>
          <p:nvPr/>
        </p:nvSpPr>
        <p:spPr>
          <a:xfrm>
            <a:off x="5404842" y="5676781"/>
            <a:ext cx="3820597" cy="676275"/>
          </a:xfrm>
          <a:prstGeom prst="rect">
            <a:avLst/>
          </a:prstGeom>
          <a:noFill/>
          <a:ln/>
        </p:spPr>
        <p:txBody>
          <a:bodyPr wrap="square" lIns="0" tIns="0" rIns="0" bIns="0" rtlCol="0" anchor="t"/>
          <a:lstStyle/>
          <a:p>
            <a:pPr marL="0" indent="0" algn="l">
              <a:lnSpc>
                <a:spcPts val="2650"/>
              </a:lnSpc>
              <a:buNone/>
            </a:pPr>
            <a:r>
              <a:rPr lang="en-US" sz="1650" dirty="0">
                <a:solidFill>
                  <a:srgbClr val="D9E1FF"/>
                </a:solidFill>
                <a:latin typeface="Arimo" pitchFamily="34" charset="0"/>
                <a:ea typeface="Arimo" pitchFamily="34" charset="-122"/>
                <a:cs typeface="Arimo" pitchFamily="34" charset="-120"/>
              </a:rPr>
              <a:t>Avance com mansidão e humildade, seguindo o exemplo de Cristo</a:t>
            </a:r>
            <a:endParaRPr lang="en-US" sz="1650" dirty="0"/>
          </a:p>
        </p:txBody>
      </p:sp>
      <p:sp>
        <p:nvSpPr>
          <p:cNvPr id="17" name="Shape 12"/>
          <p:cNvSpPr/>
          <p:nvPr/>
        </p:nvSpPr>
        <p:spPr>
          <a:xfrm>
            <a:off x="9647873" y="4183023"/>
            <a:ext cx="4243030" cy="2381250"/>
          </a:xfrm>
          <a:prstGeom prst="roundRect">
            <a:avLst>
              <a:gd name="adj" fmla="val 1331"/>
            </a:avLst>
          </a:prstGeom>
          <a:solidFill>
            <a:srgbClr val="2B2952"/>
          </a:solidFill>
          <a:ln/>
        </p:spPr>
        <p:txBody>
          <a:bodyPr/>
          <a:lstStyle/>
          <a:p>
            <a:endParaRPr lang="pt-BR"/>
          </a:p>
        </p:txBody>
      </p:sp>
      <p:sp>
        <p:nvSpPr>
          <p:cNvPr id="18" name="Shape 13"/>
          <p:cNvSpPr/>
          <p:nvPr/>
        </p:nvSpPr>
        <p:spPr>
          <a:xfrm>
            <a:off x="9859089" y="4394240"/>
            <a:ext cx="633889" cy="633889"/>
          </a:xfrm>
          <a:prstGeom prst="roundRect">
            <a:avLst>
              <a:gd name="adj" fmla="val 14423796"/>
            </a:avLst>
          </a:prstGeom>
          <a:solidFill>
            <a:srgbClr val="8061FF"/>
          </a:solidFill>
          <a:ln/>
        </p:spPr>
        <p:txBody>
          <a:bodyPr/>
          <a:lstStyle/>
          <a:p>
            <a:endParaRPr lang="pt-BR"/>
          </a:p>
        </p:txBody>
      </p:sp>
      <p:pic>
        <p:nvPicPr>
          <p:cNvPr id="1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3397" y="4568547"/>
            <a:ext cx="285155" cy="285155"/>
          </a:xfrm>
          <a:prstGeom prst="rect">
            <a:avLst/>
          </a:prstGeom>
        </p:spPr>
      </p:pic>
      <p:sp>
        <p:nvSpPr>
          <p:cNvPr id="20" name="Text 14"/>
          <p:cNvSpPr/>
          <p:nvPr/>
        </p:nvSpPr>
        <p:spPr>
          <a:xfrm>
            <a:off x="9859089" y="5239345"/>
            <a:ext cx="2485906" cy="310753"/>
          </a:xfrm>
          <a:prstGeom prst="rect">
            <a:avLst/>
          </a:prstGeom>
          <a:noFill/>
          <a:ln/>
        </p:spPr>
        <p:txBody>
          <a:bodyPr wrap="none" lIns="0" tIns="0" rIns="0" bIns="0" rtlCol="0" anchor="t"/>
          <a:lstStyle/>
          <a:p>
            <a:pPr marL="0" indent="0" algn="l">
              <a:lnSpc>
                <a:spcPts val="2400"/>
              </a:lnSpc>
              <a:buNone/>
            </a:pPr>
            <a:r>
              <a:rPr lang="en-US" sz="1950" b="1" dirty="0">
                <a:solidFill>
                  <a:srgbClr val="D9E1FF"/>
                </a:solidFill>
                <a:latin typeface="Syne Bold" pitchFamily="34" charset="0"/>
                <a:ea typeface="Syne Bold" pitchFamily="34" charset="-122"/>
                <a:cs typeface="Syne Bold" pitchFamily="34" charset="-120"/>
              </a:rPr>
              <a:t>Realize sua obra</a:t>
            </a:r>
            <a:endParaRPr lang="en-US" sz="1950" dirty="0"/>
          </a:p>
        </p:txBody>
      </p:sp>
      <p:sp>
        <p:nvSpPr>
          <p:cNvPr id="21" name="Text 15"/>
          <p:cNvSpPr/>
          <p:nvPr/>
        </p:nvSpPr>
        <p:spPr>
          <a:xfrm>
            <a:off x="9859089" y="5676781"/>
            <a:ext cx="3820597" cy="676275"/>
          </a:xfrm>
          <a:prstGeom prst="rect">
            <a:avLst/>
          </a:prstGeom>
          <a:noFill/>
          <a:ln/>
        </p:spPr>
        <p:txBody>
          <a:bodyPr wrap="square" lIns="0" tIns="0" rIns="0" bIns="0" rtlCol="0" anchor="t"/>
          <a:lstStyle/>
          <a:p>
            <a:pPr marL="0" indent="0" algn="l">
              <a:lnSpc>
                <a:spcPts val="2650"/>
              </a:lnSpc>
              <a:buNone/>
            </a:pPr>
            <a:r>
              <a:rPr lang="en-US" sz="1650" dirty="0">
                <a:solidFill>
                  <a:srgbClr val="D9E1FF"/>
                </a:solidFill>
                <a:latin typeface="Arimo" pitchFamily="34" charset="0"/>
                <a:ea typeface="Arimo" pitchFamily="34" charset="-122"/>
                <a:cs typeface="Arimo" pitchFamily="34" charset="-120"/>
              </a:rPr>
              <a:t>Com propósito firme, pureza de coração, apoiando-se no braço de Deus</a:t>
            </a:r>
            <a:endParaRPr lang="en-US" sz="1650" dirty="0"/>
          </a:p>
        </p:txBody>
      </p:sp>
      <p:sp>
        <p:nvSpPr>
          <p:cNvPr id="22" name="Text 16"/>
          <p:cNvSpPr/>
          <p:nvPr/>
        </p:nvSpPr>
        <p:spPr>
          <a:xfrm>
            <a:off x="739497" y="6801922"/>
            <a:ext cx="13151406" cy="676275"/>
          </a:xfrm>
          <a:prstGeom prst="rect">
            <a:avLst/>
          </a:prstGeom>
          <a:noFill/>
          <a:ln/>
        </p:spPr>
        <p:txBody>
          <a:bodyPr wrap="square" lIns="0" tIns="0" rIns="0" bIns="0" rtlCol="0" anchor="t"/>
          <a:lstStyle/>
          <a:p>
            <a:pPr marL="0" indent="0" algn="l">
              <a:lnSpc>
                <a:spcPts val="2650"/>
              </a:lnSpc>
              <a:buNone/>
            </a:pPr>
            <a:r>
              <a:rPr lang="en-US" sz="1650" dirty="0">
                <a:solidFill>
                  <a:srgbClr val="D9E1FF"/>
                </a:solidFill>
                <a:latin typeface="Arimo" pitchFamily="34" charset="0"/>
                <a:ea typeface="Arimo" pitchFamily="34" charset="-122"/>
                <a:cs typeface="Arimo" pitchFamily="34" charset="-120"/>
              </a:rPr>
              <a:t>Independentemente da situação, nossa alegria está fundamentada em Cristo. Ele nunca nos abandonará. Esta é a certeza que nos sustenta em todas as circunstâncias.</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7118" y="594836"/>
            <a:ext cx="9470350" cy="636151"/>
          </a:xfrm>
          <a:prstGeom prst="rect">
            <a:avLst/>
          </a:prstGeom>
          <a:noFill/>
          <a:ln/>
        </p:spPr>
        <p:txBody>
          <a:bodyPr wrap="none" lIns="0" tIns="0" rIns="0" bIns="0" rtlCol="0" anchor="t"/>
          <a:lstStyle/>
          <a:p>
            <a:pPr marL="0" indent="0" algn="l">
              <a:lnSpc>
                <a:spcPts val="5000"/>
              </a:lnSpc>
              <a:buNone/>
            </a:pPr>
            <a:r>
              <a:rPr lang="en-US" sz="4000" b="1" dirty="0">
                <a:solidFill>
                  <a:srgbClr val="FFFFFF"/>
                </a:solidFill>
                <a:latin typeface="Syne Bold" pitchFamily="34" charset="0"/>
                <a:ea typeface="Syne Bold" pitchFamily="34" charset="-122"/>
                <a:cs typeface="Syne Bold" pitchFamily="34" charset="-120"/>
              </a:rPr>
              <a:t>A prisão como campo missionário</a:t>
            </a:r>
            <a:endParaRPr lang="en-US" sz="4000" dirty="0"/>
          </a:p>
        </p:txBody>
      </p:sp>
      <p:pic>
        <p:nvPicPr>
          <p:cNvPr id="3" name="Image 0" descr="preencoded.png"/>
          <p:cNvPicPr>
            <a:picLocks noChangeAspect="1"/>
          </p:cNvPicPr>
          <p:nvPr/>
        </p:nvPicPr>
        <p:blipFill>
          <a:blip r:embed="rId3"/>
          <a:stretch>
            <a:fillRect/>
          </a:stretch>
        </p:blipFill>
        <p:spPr>
          <a:xfrm>
            <a:off x="757118" y="1798796"/>
            <a:ext cx="6294239" cy="6294239"/>
          </a:xfrm>
          <a:prstGeom prst="rect">
            <a:avLst/>
          </a:prstGeom>
        </p:spPr>
      </p:pic>
      <p:sp>
        <p:nvSpPr>
          <p:cNvPr id="4" name="Text 1"/>
          <p:cNvSpPr/>
          <p:nvPr/>
        </p:nvSpPr>
        <p:spPr>
          <a:xfrm>
            <a:off x="7586663" y="1750100"/>
            <a:ext cx="6294239" cy="1384459"/>
          </a:xfrm>
          <a:prstGeom prst="rect">
            <a:avLst/>
          </a:prstGeom>
          <a:noFill/>
          <a:ln/>
        </p:spPr>
        <p:txBody>
          <a:bodyPr wrap="square" lIns="0" tIns="0" rIns="0" bIns="0" rtlCol="0" anchor="t"/>
          <a:lstStyle/>
          <a:p>
            <a:pPr marL="0" indent="0" algn="l">
              <a:lnSpc>
                <a:spcPts val="2700"/>
              </a:lnSpc>
              <a:buNone/>
            </a:pPr>
            <a:r>
              <a:rPr lang="en-US" sz="1700" dirty="0">
                <a:solidFill>
                  <a:srgbClr val="D9E1FF"/>
                </a:solidFill>
                <a:latin typeface="Arimo" pitchFamily="34" charset="0"/>
                <a:ea typeface="Arimo" pitchFamily="34" charset="-122"/>
                <a:cs typeface="Arimo" pitchFamily="34" charset="-120"/>
              </a:rPr>
              <a:t>Um pastor adventista, preso injustamente, transformou quase dois anos de encarceramento em ministério extraordinário. Quando seus companheiros descobriram que ele era pastor, pediram pregações.</a:t>
            </a:r>
            <a:endParaRPr lang="en-US" sz="1700" dirty="0"/>
          </a:p>
        </p:txBody>
      </p:sp>
      <p:sp>
        <p:nvSpPr>
          <p:cNvPr id="5" name="Text 2"/>
          <p:cNvSpPr/>
          <p:nvPr/>
        </p:nvSpPr>
        <p:spPr>
          <a:xfrm>
            <a:off x="7586663" y="3329226"/>
            <a:ext cx="6294239" cy="1038344"/>
          </a:xfrm>
          <a:prstGeom prst="rect">
            <a:avLst/>
          </a:prstGeom>
          <a:noFill/>
          <a:ln/>
        </p:spPr>
        <p:txBody>
          <a:bodyPr wrap="square" lIns="0" tIns="0" rIns="0" bIns="0" rtlCol="0" anchor="t"/>
          <a:lstStyle/>
          <a:p>
            <a:pPr marL="0" indent="0" algn="l">
              <a:lnSpc>
                <a:spcPts val="2700"/>
              </a:lnSpc>
              <a:buNone/>
            </a:pPr>
            <a:r>
              <a:rPr lang="en-US" sz="1700" dirty="0">
                <a:solidFill>
                  <a:srgbClr val="D9E1FF"/>
                </a:solidFill>
                <a:latin typeface="Arimo" pitchFamily="34" charset="0"/>
                <a:ea typeface="Arimo" pitchFamily="34" charset="-122"/>
                <a:cs typeface="Arimo" pitchFamily="34" charset="-120"/>
              </a:rPr>
              <a:t>Ele distribuiu literatura, batizou prisioneiros e realizou a Ceia do Senhor. "Às vezes era difícil, mas tive alegria ao ver orações respondidas e vidas transformadas", ele testemunhou.</a:t>
            </a:r>
            <a:endParaRPr lang="en-US" sz="1700" dirty="0"/>
          </a:p>
        </p:txBody>
      </p:sp>
      <p:sp>
        <p:nvSpPr>
          <p:cNvPr id="6" name="Text 3"/>
          <p:cNvSpPr/>
          <p:nvPr/>
        </p:nvSpPr>
        <p:spPr>
          <a:xfrm>
            <a:off x="7579043" y="5441155"/>
            <a:ext cx="6472859" cy="1519481"/>
          </a:xfrm>
          <a:prstGeom prst="rect">
            <a:avLst/>
          </a:prstGeom>
          <a:noFill/>
          <a:ln/>
        </p:spPr>
        <p:txBody>
          <a:bodyPr wrap="square" lIns="0" tIns="0" rIns="0" bIns="0" rtlCol="0" anchor="t"/>
          <a:lstStyle/>
          <a:p>
            <a:pPr marL="0" indent="0" algn="l">
              <a:lnSpc>
                <a:spcPts val="2700"/>
              </a:lnSpc>
              <a:buNone/>
            </a:pPr>
            <a:r>
              <a:rPr lang="en-US" sz="2000" dirty="0">
                <a:solidFill>
                  <a:srgbClr val="D9E1FF"/>
                </a:solidFill>
                <a:latin typeface="Arimo" pitchFamily="34" charset="0"/>
                <a:ea typeface="Arimo" pitchFamily="34" charset="-122"/>
                <a:cs typeface="Arimo" pitchFamily="34" charset="-120"/>
              </a:rPr>
              <a:t>Assim como Paulo em Filipos, que cantava louvores à meia-noite enquanto estava preso, este pastor descobriu que Deus pode usar qualquer circunstância para Sua glória.</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33624" y="103594"/>
            <a:ext cx="7481530" cy="543878"/>
          </a:xfrm>
          <a:prstGeom prst="rect">
            <a:avLst/>
          </a:prstGeom>
          <a:noFill/>
          <a:ln/>
        </p:spPr>
        <p:txBody>
          <a:bodyPr wrap="none" lIns="0" tIns="0" rIns="0" bIns="0" rtlCol="0" anchor="t"/>
          <a:lstStyle/>
          <a:p>
            <a:pPr marL="0" indent="0" algn="l">
              <a:lnSpc>
                <a:spcPts val="4250"/>
              </a:lnSpc>
              <a:buNone/>
            </a:pPr>
            <a:r>
              <a:rPr lang="en-US" sz="3400" b="1" dirty="0">
                <a:solidFill>
                  <a:srgbClr val="FFFFFF"/>
                </a:solidFill>
                <a:latin typeface="Syne Bold" pitchFamily="34" charset="0"/>
                <a:ea typeface="Syne Bold" pitchFamily="34" charset="-122"/>
                <a:cs typeface="Syne Bold" pitchFamily="34" charset="-120"/>
              </a:rPr>
              <a:t>As cartas escritas em correntes</a:t>
            </a:r>
            <a:endParaRPr lang="en-US" sz="3400" dirty="0"/>
          </a:p>
        </p:txBody>
      </p:sp>
      <p:sp>
        <p:nvSpPr>
          <p:cNvPr id="4" name="Shape 1"/>
          <p:cNvSpPr/>
          <p:nvPr/>
        </p:nvSpPr>
        <p:spPr>
          <a:xfrm>
            <a:off x="6133624" y="719616"/>
            <a:ext cx="7849553" cy="1048583"/>
          </a:xfrm>
          <a:prstGeom prst="roundRect">
            <a:avLst>
              <a:gd name="adj" fmla="val 2646"/>
            </a:avLst>
          </a:prstGeom>
          <a:solidFill>
            <a:srgbClr val="2B2952"/>
          </a:solidFill>
          <a:ln/>
        </p:spPr>
        <p:txBody>
          <a:bodyPr/>
          <a:lstStyle/>
          <a:p>
            <a:endParaRPr lang="pt-BR"/>
          </a:p>
        </p:txBody>
      </p:sp>
      <p:sp>
        <p:nvSpPr>
          <p:cNvPr id="5" name="Text 2"/>
          <p:cNvSpPr/>
          <p:nvPr/>
        </p:nvSpPr>
        <p:spPr>
          <a:xfrm>
            <a:off x="6318528" y="904520"/>
            <a:ext cx="2175867" cy="272058"/>
          </a:xfrm>
          <a:prstGeom prst="rect">
            <a:avLst/>
          </a:prstGeom>
          <a:noFill/>
          <a:ln/>
        </p:spPr>
        <p:txBody>
          <a:bodyPr wrap="none" lIns="0" tIns="0" rIns="0" bIns="0" rtlCol="0" anchor="t"/>
          <a:lstStyle/>
          <a:p>
            <a:pPr marL="0" indent="0" algn="l">
              <a:lnSpc>
                <a:spcPts val="2100"/>
              </a:lnSpc>
              <a:buNone/>
            </a:pPr>
            <a:r>
              <a:rPr lang="en-US" sz="1700" b="1" dirty="0">
                <a:solidFill>
                  <a:srgbClr val="D9E1FF"/>
                </a:solidFill>
                <a:latin typeface="Syne Bold" pitchFamily="34" charset="0"/>
                <a:ea typeface="Syne Bold" pitchFamily="34" charset="-122"/>
                <a:cs typeface="Syne Bold" pitchFamily="34" charset="-120"/>
              </a:rPr>
              <a:t>Filipenses</a:t>
            </a:r>
            <a:endParaRPr lang="en-US" sz="1700" dirty="0"/>
          </a:p>
        </p:txBody>
      </p:sp>
      <p:sp>
        <p:nvSpPr>
          <p:cNvPr id="6" name="Text 3"/>
          <p:cNvSpPr/>
          <p:nvPr/>
        </p:nvSpPr>
        <p:spPr>
          <a:xfrm>
            <a:off x="6318528" y="1287544"/>
            <a:ext cx="7479744" cy="295751"/>
          </a:xfrm>
          <a:prstGeom prst="rect">
            <a:avLst/>
          </a:prstGeom>
          <a:noFill/>
          <a:ln/>
        </p:spPr>
        <p:txBody>
          <a:bodyPr wrap="none" lIns="0" tIns="0" rIns="0" bIns="0" rtlCol="0" anchor="t"/>
          <a:lstStyle/>
          <a:p>
            <a:pPr marL="0" indent="0" algn="l">
              <a:lnSpc>
                <a:spcPts val="2300"/>
              </a:lnSpc>
              <a:buNone/>
            </a:pPr>
            <a:r>
              <a:rPr lang="en-US" sz="1450" dirty="0">
                <a:solidFill>
                  <a:srgbClr val="D9E1FF"/>
                </a:solidFill>
                <a:latin typeface="Arimo" pitchFamily="34" charset="0"/>
                <a:ea typeface="Arimo" pitchFamily="34" charset="-122"/>
                <a:cs typeface="Arimo" pitchFamily="34" charset="-120"/>
              </a:rPr>
              <a:t>Carta da alegria apesar das circunstâncias adversas</a:t>
            </a:r>
            <a:endParaRPr lang="en-US" sz="1450" dirty="0"/>
          </a:p>
        </p:txBody>
      </p:sp>
      <p:sp>
        <p:nvSpPr>
          <p:cNvPr id="7" name="Shape 4"/>
          <p:cNvSpPr/>
          <p:nvPr/>
        </p:nvSpPr>
        <p:spPr>
          <a:xfrm>
            <a:off x="6133624" y="1953103"/>
            <a:ext cx="7849553" cy="1048583"/>
          </a:xfrm>
          <a:prstGeom prst="roundRect">
            <a:avLst>
              <a:gd name="adj" fmla="val 2646"/>
            </a:avLst>
          </a:prstGeom>
          <a:solidFill>
            <a:srgbClr val="2B2952"/>
          </a:solidFill>
          <a:ln/>
        </p:spPr>
        <p:txBody>
          <a:bodyPr/>
          <a:lstStyle/>
          <a:p>
            <a:endParaRPr lang="pt-BR"/>
          </a:p>
        </p:txBody>
      </p:sp>
      <p:sp>
        <p:nvSpPr>
          <p:cNvPr id="8" name="Text 5"/>
          <p:cNvSpPr/>
          <p:nvPr/>
        </p:nvSpPr>
        <p:spPr>
          <a:xfrm>
            <a:off x="6318528" y="2138007"/>
            <a:ext cx="2175867" cy="272058"/>
          </a:xfrm>
          <a:prstGeom prst="rect">
            <a:avLst/>
          </a:prstGeom>
          <a:noFill/>
          <a:ln/>
        </p:spPr>
        <p:txBody>
          <a:bodyPr wrap="none" lIns="0" tIns="0" rIns="0" bIns="0" rtlCol="0" anchor="t"/>
          <a:lstStyle/>
          <a:p>
            <a:pPr marL="0" indent="0" algn="l">
              <a:lnSpc>
                <a:spcPts val="2100"/>
              </a:lnSpc>
              <a:buNone/>
            </a:pPr>
            <a:r>
              <a:rPr lang="en-US" sz="1700" b="1" dirty="0">
                <a:solidFill>
                  <a:srgbClr val="D9E1FF"/>
                </a:solidFill>
                <a:latin typeface="Syne Bold" pitchFamily="34" charset="0"/>
                <a:ea typeface="Syne Bold" pitchFamily="34" charset="-122"/>
                <a:cs typeface="Syne Bold" pitchFamily="34" charset="-120"/>
              </a:rPr>
              <a:t>Colossenses</a:t>
            </a:r>
            <a:endParaRPr lang="en-US" sz="1700" dirty="0"/>
          </a:p>
        </p:txBody>
      </p:sp>
      <p:sp>
        <p:nvSpPr>
          <p:cNvPr id="9" name="Text 6"/>
          <p:cNvSpPr/>
          <p:nvPr/>
        </p:nvSpPr>
        <p:spPr>
          <a:xfrm>
            <a:off x="6318528" y="2521031"/>
            <a:ext cx="7479744" cy="295751"/>
          </a:xfrm>
          <a:prstGeom prst="rect">
            <a:avLst/>
          </a:prstGeom>
          <a:noFill/>
          <a:ln/>
        </p:spPr>
        <p:txBody>
          <a:bodyPr wrap="none" lIns="0" tIns="0" rIns="0" bIns="0" rtlCol="0" anchor="t"/>
          <a:lstStyle/>
          <a:p>
            <a:pPr marL="0" indent="0" algn="l">
              <a:lnSpc>
                <a:spcPts val="2300"/>
              </a:lnSpc>
              <a:buNone/>
            </a:pPr>
            <a:r>
              <a:rPr lang="en-US" sz="1450" dirty="0">
                <a:solidFill>
                  <a:srgbClr val="D9E1FF"/>
                </a:solidFill>
                <a:latin typeface="Arimo" pitchFamily="34" charset="0"/>
                <a:ea typeface="Arimo" pitchFamily="34" charset="-122"/>
                <a:cs typeface="Arimo" pitchFamily="34" charset="-120"/>
              </a:rPr>
              <a:t>Proclamação da supremacia de Cristo</a:t>
            </a:r>
            <a:endParaRPr lang="en-US" sz="1450" dirty="0"/>
          </a:p>
        </p:txBody>
      </p:sp>
      <p:sp>
        <p:nvSpPr>
          <p:cNvPr id="10" name="Shape 7"/>
          <p:cNvSpPr/>
          <p:nvPr/>
        </p:nvSpPr>
        <p:spPr>
          <a:xfrm>
            <a:off x="6133624" y="3186591"/>
            <a:ext cx="7849553" cy="1048583"/>
          </a:xfrm>
          <a:prstGeom prst="roundRect">
            <a:avLst>
              <a:gd name="adj" fmla="val 2646"/>
            </a:avLst>
          </a:prstGeom>
          <a:solidFill>
            <a:srgbClr val="2B2952"/>
          </a:solidFill>
          <a:ln/>
        </p:spPr>
        <p:txBody>
          <a:bodyPr/>
          <a:lstStyle/>
          <a:p>
            <a:endParaRPr lang="pt-BR"/>
          </a:p>
        </p:txBody>
      </p:sp>
      <p:sp>
        <p:nvSpPr>
          <p:cNvPr id="11" name="Text 8"/>
          <p:cNvSpPr/>
          <p:nvPr/>
        </p:nvSpPr>
        <p:spPr>
          <a:xfrm>
            <a:off x="6318528" y="3371495"/>
            <a:ext cx="2175867" cy="272058"/>
          </a:xfrm>
          <a:prstGeom prst="rect">
            <a:avLst/>
          </a:prstGeom>
          <a:noFill/>
          <a:ln/>
        </p:spPr>
        <p:txBody>
          <a:bodyPr wrap="none" lIns="0" tIns="0" rIns="0" bIns="0" rtlCol="0" anchor="t"/>
          <a:lstStyle/>
          <a:p>
            <a:pPr marL="0" indent="0" algn="l">
              <a:lnSpc>
                <a:spcPts val="2100"/>
              </a:lnSpc>
              <a:buNone/>
            </a:pPr>
            <a:r>
              <a:rPr lang="en-US" sz="1700" b="1" dirty="0">
                <a:solidFill>
                  <a:srgbClr val="D9E1FF"/>
                </a:solidFill>
                <a:latin typeface="Syne Bold" pitchFamily="34" charset="0"/>
                <a:ea typeface="Syne Bold" pitchFamily="34" charset="-122"/>
                <a:cs typeface="Syne Bold" pitchFamily="34" charset="-120"/>
              </a:rPr>
              <a:t>Efésios</a:t>
            </a:r>
            <a:endParaRPr lang="en-US" sz="1700" dirty="0"/>
          </a:p>
        </p:txBody>
      </p:sp>
      <p:sp>
        <p:nvSpPr>
          <p:cNvPr id="12" name="Text 9"/>
          <p:cNvSpPr/>
          <p:nvPr/>
        </p:nvSpPr>
        <p:spPr>
          <a:xfrm>
            <a:off x="6318528" y="3754519"/>
            <a:ext cx="7479744" cy="295751"/>
          </a:xfrm>
          <a:prstGeom prst="rect">
            <a:avLst/>
          </a:prstGeom>
          <a:noFill/>
          <a:ln/>
        </p:spPr>
        <p:txBody>
          <a:bodyPr wrap="none" lIns="0" tIns="0" rIns="0" bIns="0" rtlCol="0" anchor="t"/>
          <a:lstStyle/>
          <a:p>
            <a:pPr marL="0" indent="0" algn="l">
              <a:lnSpc>
                <a:spcPts val="2300"/>
              </a:lnSpc>
              <a:buNone/>
            </a:pPr>
            <a:r>
              <a:rPr lang="en-US" sz="1450" dirty="0">
                <a:solidFill>
                  <a:srgbClr val="D9E1FF"/>
                </a:solidFill>
                <a:latin typeface="Arimo" pitchFamily="34" charset="0"/>
                <a:ea typeface="Arimo" pitchFamily="34" charset="-122"/>
                <a:cs typeface="Arimo" pitchFamily="34" charset="-120"/>
              </a:rPr>
              <a:t>Revelação do mistério da igreja</a:t>
            </a:r>
            <a:endParaRPr lang="en-US" sz="1450" dirty="0"/>
          </a:p>
        </p:txBody>
      </p:sp>
      <p:sp>
        <p:nvSpPr>
          <p:cNvPr id="13" name="Shape 10"/>
          <p:cNvSpPr/>
          <p:nvPr/>
        </p:nvSpPr>
        <p:spPr>
          <a:xfrm>
            <a:off x="6133624" y="4420078"/>
            <a:ext cx="7849553" cy="1048583"/>
          </a:xfrm>
          <a:prstGeom prst="roundRect">
            <a:avLst>
              <a:gd name="adj" fmla="val 2646"/>
            </a:avLst>
          </a:prstGeom>
          <a:solidFill>
            <a:srgbClr val="2B2952"/>
          </a:solidFill>
          <a:ln/>
        </p:spPr>
        <p:txBody>
          <a:bodyPr/>
          <a:lstStyle/>
          <a:p>
            <a:endParaRPr lang="pt-BR"/>
          </a:p>
        </p:txBody>
      </p:sp>
      <p:sp>
        <p:nvSpPr>
          <p:cNvPr id="14" name="Text 11"/>
          <p:cNvSpPr/>
          <p:nvPr/>
        </p:nvSpPr>
        <p:spPr>
          <a:xfrm>
            <a:off x="6318528" y="4604982"/>
            <a:ext cx="2175867" cy="272058"/>
          </a:xfrm>
          <a:prstGeom prst="rect">
            <a:avLst/>
          </a:prstGeom>
          <a:noFill/>
          <a:ln/>
        </p:spPr>
        <p:txBody>
          <a:bodyPr wrap="none" lIns="0" tIns="0" rIns="0" bIns="0" rtlCol="0" anchor="t"/>
          <a:lstStyle/>
          <a:p>
            <a:pPr marL="0" indent="0" algn="l">
              <a:lnSpc>
                <a:spcPts val="2100"/>
              </a:lnSpc>
              <a:buNone/>
            </a:pPr>
            <a:r>
              <a:rPr lang="en-US" sz="1700" b="1" dirty="0">
                <a:solidFill>
                  <a:srgbClr val="D9E1FF"/>
                </a:solidFill>
                <a:latin typeface="Syne Bold" pitchFamily="34" charset="0"/>
                <a:ea typeface="Syne Bold" pitchFamily="34" charset="-122"/>
                <a:cs typeface="Syne Bold" pitchFamily="34" charset="-120"/>
              </a:rPr>
              <a:t>Filemom</a:t>
            </a:r>
            <a:endParaRPr lang="en-US" sz="1700" dirty="0"/>
          </a:p>
        </p:txBody>
      </p:sp>
      <p:sp>
        <p:nvSpPr>
          <p:cNvPr id="15" name="Text 12"/>
          <p:cNvSpPr/>
          <p:nvPr/>
        </p:nvSpPr>
        <p:spPr>
          <a:xfrm>
            <a:off x="6318528" y="4988006"/>
            <a:ext cx="7479744" cy="295751"/>
          </a:xfrm>
          <a:prstGeom prst="rect">
            <a:avLst/>
          </a:prstGeom>
          <a:noFill/>
          <a:ln/>
        </p:spPr>
        <p:txBody>
          <a:bodyPr wrap="none" lIns="0" tIns="0" rIns="0" bIns="0" rtlCol="0" anchor="t"/>
          <a:lstStyle/>
          <a:p>
            <a:pPr marL="0" indent="0" algn="l">
              <a:lnSpc>
                <a:spcPts val="2300"/>
              </a:lnSpc>
              <a:buNone/>
            </a:pPr>
            <a:r>
              <a:rPr lang="en-US" sz="1450" dirty="0">
                <a:solidFill>
                  <a:srgbClr val="D9E1FF"/>
                </a:solidFill>
                <a:latin typeface="Arimo" pitchFamily="34" charset="0"/>
                <a:ea typeface="Arimo" pitchFamily="34" charset="-122"/>
                <a:cs typeface="Arimo" pitchFamily="34" charset="-120"/>
              </a:rPr>
              <a:t>Apelo pelo amor fraternal</a:t>
            </a:r>
            <a:endParaRPr lang="en-US" sz="1450" dirty="0"/>
          </a:p>
        </p:txBody>
      </p:sp>
      <p:sp>
        <p:nvSpPr>
          <p:cNvPr id="16" name="Text 13"/>
          <p:cNvSpPr/>
          <p:nvPr/>
        </p:nvSpPr>
        <p:spPr>
          <a:xfrm>
            <a:off x="6133624" y="6952225"/>
            <a:ext cx="7849553" cy="887254"/>
          </a:xfrm>
          <a:prstGeom prst="rect">
            <a:avLst/>
          </a:prstGeom>
          <a:noFill/>
          <a:ln/>
        </p:spPr>
        <p:txBody>
          <a:bodyPr wrap="square" lIns="0" tIns="0" rIns="0" bIns="0" rtlCol="0" anchor="t"/>
          <a:lstStyle/>
          <a:p>
            <a:pPr marL="0" indent="0" algn="l">
              <a:lnSpc>
                <a:spcPts val="2300"/>
              </a:lnSpc>
              <a:buNone/>
            </a:pPr>
            <a:r>
              <a:rPr lang="en-US" sz="1450" dirty="0">
                <a:solidFill>
                  <a:srgbClr val="D9E1FF"/>
                </a:solidFill>
                <a:latin typeface="Arimo" pitchFamily="34" charset="0"/>
                <a:ea typeface="Arimo" pitchFamily="34" charset="-122"/>
                <a:cs typeface="Arimo" pitchFamily="34" charset="-120"/>
              </a:rPr>
              <a:t>Paulo escreveu pelo menos cinco livros do Novo Testamento enquanto estava preso, entre os anos 60 e 62 d.C. em Roma. Ele se via como "prisioneiro de Cristo", não de Roma, reconhecendo um propósito divino maior em seu sofrimento.</a:t>
            </a:r>
            <a:endParaRPr lang="en-US" sz="1450" dirty="0"/>
          </a:p>
        </p:txBody>
      </p:sp>
      <p:sp>
        <p:nvSpPr>
          <p:cNvPr id="17" name="Shape 10">
            <a:extLst>
              <a:ext uri="{FF2B5EF4-FFF2-40B4-BE49-F238E27FC236}">
                <a16:creationId xmlns:a16="http://schemas.microsoft.com/office/drawing/2014/main" id="{736AB77C-4448-080C-3814-8CF06920BF69}"/>
              </a:ext>
            </a:extLst>
          </p:cNvPr>
          <p:cNvSpPr/>
          <p:nvPr/>
        </p:nvSpPr>
        <p:spPr>
          <a:xfrm>
            <a:off x="6133624" y="5752205"/>
            <a:ext cx="7849553" cy="1048583"/>
          </a:xfrm>
          <a:prstGeom prst="roundRect">
            <a:avLst>
              <a:gd name="adj" fmla="val 2646"/>
            </a:avLst>
          </a:prstGeom>
          <a:solidFill>
            <a:srgbClr val="2B2952"/>
          </a:solidFill>
          <a:ln/>
        </p:spPr>
        <p:txBody>
          <a:bodyPr/>
          <a:lstStyle/>
          <a:p>
            <a:endParaRPr lang="pt-BR">
              <a:solidFill>
                <a:schemeClr val="bg1"/>
              </a:solidFill>
            </a:endParaRPr>
          </a:p>
        </p:txBody>
      </p:sp>
      <p:sp>
        <p:nvSpPr>
          <p:cNvPr id="18" name="Text 11">
            <a:extLst>
              <a:ext uri="{FF2B5EF4-FFF2-40B4-BE49-F238E27FC236}">
                <a16:creationId xmlns:a16="http://schemas.microsoft.com/office/drawing/2014/main" id="{9786F540-6D60-AF2C-B917-4055B5FA1165}"/>
              </a:ext>
            </a:extLst>
          </p:cNvPr>
          <p:cNvSpPr/>
          <p:nvPr/>
        </p:nvSpPr>
        <p:spPr>
          <a:xfrm>
            <a:off x="6511788" y="5893052"/>
            <a:ext cx="2175867" cy="272058"/>
          </a:xfrm>
          <a:prstGeom prst="rect">
            <a:avLst/>
          </a:prstGeom>
          <a:noFill/>
          <a:ln/>
        </p:spPr>
        <p:txBody>
          <a:bodyPr wrap="none" lIns="0" tIns="0" rIns="0" bIns="0" rtlCol="0" anchor="t"/>
          <a:lstStyle/>
          <a:p>
            <a:pPr marL="0" indent="0" algn="l">
              <a:lnSpc>
                <a:spcPts val="2100"/>
              </a:lnSpc>
              <a:buNone/>
            </a:pPr>
            <a:r>
              <a:rPr lang="en-US" sz="1700" b="1" dirty="0">
                <a:solidFill>
                  <a:srgbClr val="D9E1FF"/>
                </a:solidFill>
                <a:latin typeface="Syne Bold" pitchFamily="34" charset="0"/>
                <a:ea typeface="Syne Bold" pitchFamily="34" charset="-122"/>
                <a:cs typeface="Syne Bold" pitchFamily="34" charset="-120"/>
              </a:rPr>
              <a:t>II Timoteo</a:t>
            </a:r>
            <a:endParaRPr lang="en-US" sz="1700" dirty="0"/>
          </a:p>
        </p:txBody>
      </p:sp>
      <p:sp>
        <p:nvSpPr>
          <p:cNvPr id="19" name="Text 12">
            <a:extLst>
              <a:ext uri="{FF2B5EF4-FFF2-40B4-BE49-F238E27FC236}">
                <a16:creationId xmlns:a16="http://schemas.microsoft.com/office/drawing/2014/main" id="{CD517FD5-08A5-CA54-719E-B1D54748DBDC}"/>
              </a:ext>
            </a:extLst>
          </p:cNvPr>
          <p:cNvSpPr/>
          <p:nvPr/>
        </p:nvSpPr>
        <p:spPr>
          <a:xfrm>
            <a:off x="6470928" y="6335073"/>
            <a:ext cx="7479744" cy="295751"/>
          </a:xfrm>
          <a:prstGeom prst="rect">
            <a:avLst/>
          </a:prstGeom>
          <a:noFill/>
          <a:ln/>
        </p:spPr>
        <p:txBody>
          <a:bodyPr wrap="none" lIns="0" tIns="0" rIns="0" bIns="0" rtlCol="0" anchor="t"/>
          <a:lstStyle/>
          <a:p>
            <a:pPr marL="0" indent="0" algn="l">
              <a:lnSpc>
                <a:spcPts val="2300"/>
              </a:lnSpc>
              <a:buNone/>
            </a:pPr>
            <a:r>
              <a:rPr lang="en-US" sz="1450" dirty="0" err="1">
                <a:solidFill>
                  <a:srgbClr val="D9E1FF"/>
                </a:solidFill>
                <a:latin typeface="Arimo" pitchFamily="34" charset="0"/>
                <a:ea typeface="Arimo" pitchFamily="34" charset="-122"/>
                <a:cs typeface="Arimo" pitchFamily="34" charset="-120"/>
              </a:rPr>
              <a:t>Epistola</a:t>
            </a:r>
            <a:r>
              <a:rPr lang="en-US" sz="1450" dirty="0">
                <a:solidFill>
                  <a:srgbClr val="D9E1FF"/>
                </a:solidFill>
                <a:latin typeface="Arimo" pitchFamily="34" charset="0"/>
                <a:ea typeface="Arimo" pitchFamily="34" charset="-122"/>
                <a:cs typeface="Arimo" pitchFamily="34" charset="-120"/>
              </a:rPr>
              <a:t> Pastoral</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14995"/>
          </a:xfrm>
          <a:prstGeom prst="rect">
            <a:avLst/>
          </a:prstGeom>
        </p:spPr>
      </p:pic>
      <p:sp>
        <p:nvSpPr>
          <p:cNvPr id="3" name="Text 0"/>
          <p:cNvSpPr/>
          <p:nvPr/>
        </p:nvSpPr>
        <p:spPr>
          <a:xfrm>
            <a:off x="788194" y="3435310"/>
            <a:ext cx="7580233" cy="662226"/>
          </a:xfrm>
          <a:prstGeom prst="rect">
            <a:avLst/>
          </a:prstGeom>
          <a:noFill/>
          <a:ln/>
        </p:spPr>
        <p:txBody>
          <a:bodyPr wrap="none" lIns="0" tIns="0" rIns="0" bIns="0" rtlCol="0" anchor="t"/>
          <a:lstStyle/>
          <a:p>
            <a:pPr marL="0" indent="0" algn="l">
              <a:lnSpc>
                <a:spcPts val="5200"/>
              </a:lnSpc>
              <a:buNone/>
            </a:pPr>
            <a:r>
              <a:rPr lang="en-US" sz="4150" b="1" dirty="0">
                <a:solidFill>
                  <a:srgbClr val="FFFFFF"/>
                </a:solidFill>
                <a:latin typeface="Syne Bold" pitchFamily="34" charset="0"/>
                <a:ea typeface="Syne Bold" pitchFamily="34" charset="-122"/>
                <a:cs typeface="Syne Bold" pitchFamily="34" charset="-120"/>
              </a:rPr>
              <a:t>Prisioneiro de Cristo Jesus</a:t>
            </a:r>
            <a:endParaRPr lang="en-US" sz="4150" dirty="0"/>
          </a:p>
        </p:txBody>
      </p:sp>
      <p:sp>
        <p:nvSpPr>
          <p:cNvPr id="4" name="Text 1"/>
          <p:cNvSpPr/>
          <p:nvPr/>
        </p:nvSpPr>
        <p:spPr>
          <a:xfrm>
            <a:off x="1125974" y="4688562"/>
            <a:ext cx="12716232" cy="360164"/>
          </a:xfrm>
          <a:prstGeom prst="rect">
            <a:avLst/>
          </a:prstGeom>
          <a:noFill/>
          <a:ln/>
        </p:spPr>
        <p:txBody>
          <a:bodyPr wrap="none" lIns="0" tIns="0" rIns="0" bIns="0" rtlCol="0" anchor="t"/>
          <a:lstStyle/>
          <a:p>
            <a:pPr marL="0" indent="0" algn="l">
              <a:lnSpc>
                <a:spcPts val="2800"/>
              </a:lnSpc>
              <a:buNone/>
            </a:pPr>
            <a:r>
              <a:rPr lang="en-US" sz="1750" dirty="0">
                <a:solidFill>
                  <a:srgbClr val="D9E1FF"/>
                </a:solidFill>
                <a:latin typeface="Arimo" pitchFamily="34" charset="0"/>
                <a:ea typeface="Arimo" pitchFamily="34" charset="-122"/>
                <a:cs typeface="Arimo" pitchFamily="34" charset="-120"/>
              </a:rPr>
              <a:t>"Por esta razão, eu, Paulo, prisioneiro de Cristo Jesus por amor de vocês, gentios..." — Efésios 3:1</a:t>
            </a:r>
            <a:endParaRPr lang="en-US" sz="1750" dirty="0"/>
          </a:p>
        </p:txBody>
      </p:sp>
      <p:sp>
        <p:nvSpPr>
          <p:cNvPr id="5" name="Shape 2"/>
          <p:cNvSpPr/>
          <p:nvPr/>
        </p:nvSpPr>
        <p:spPr>
          <a:xfrm>
            <a:off x="788194" y="4435316"/>
            <a:ext cx="30480" cy="866656"/>
          </a:xfrm>
          <a:prstGeom prst="rect">
            <a:avLst/>
          </a:prstGeom>
          <a:solidFill>
            <a:srgbClr val="8061FF"/>
          </a:solidFill>
          <a:ln/>
        </p:spPr>
        <p:txBody>
          <a:bodyPr/>
          <a:lstStyle/>
          <a:p>
            <a:endParaRPr lang="pt-BR"/>
          </a:p>
        </p:txBody>
      </p:sp>
      <p:sp>
        <p:nvSpPr>
          <p:cNvPr id="6" name="Text 3"/>
          <p:cNvSpPr/>
          <p:nvPr/>
        </p:nvSpPr>
        <p:spPr>
          <a:xfrm>
            <a:off x="788194" y="5555218"/>
            <a:ext cx="13054013" cy="720328"/>
          </a:xfrm>
          <a:prstGeom prst="rect">
            <a:avLst/>
          </a:prstGeom>
          <a:noFill/>
          <a:ln/>
        </p:spPr>
        <p:txBody>
          <a:bodyPr wrap="square" lIns="0" tIns="0" rIns="0" bIns="0" rtlCol="0" anchor="t"/>
          <a:lstStyle/>
          <a:p>
            <a:pPr marL="0" indent="0" algn="l">
              <a:lnSpc>
                <a:spcPts val="2800"/>
              </a:lnSpc>
              <a:buNone/>
            </a:pPr>
            <a:r>
              <a:rPr lang="en-US" sz="1750" dirty="0">
                <a:solidFill>
                  <a:srgbClr val="D9E1FF"/>
                </a:solidFill>
                <a:latin typeface="Arimo" pitchFamily="34" charset="0"/>
                <a:ea typeface="Arimo" pitchFamily="34" charset="-122"/>
                <a:cs typeface="Arimo" pitchFamily="34" charset="-120"/>
              </a:rPr>
              <a:t>Paulo dedicou sua vida ao serviço de Jesus Cristo. Se esse serviço incluía ser preso, ele estava preparado. Como "embaixador em cadeias", ele poderia ter questionado por que estava ali quando poderia fazer muito mais sem correntes.</a:t>
            </a:r>
            <a:endParaRPr lang="en-US" sz="1750" dirty="0"/>
          </a:p>
        </p:txBody>
      </p:sp>
      <p:sp>
        <p:nvSpPr>
          <p:cNvPr id="7" name="Text 4"/>
          <p:cNvSpPr/>
          <p:nvPr/>
        </p:nvSpPr>
        <p:spPr>
          <a:xfrm>
            <a:off x="788194" y="6528792"/>
            <a:ext cx="13054013" cy="1080492"/>
          </a:xfrm>
          <a:prstGeom prst="rect">
            <a:avLst/>
          </a:prstGeom>
          <a:noFill/>
          <a:ln/>
        </p:spPr>
        <p:txBody>
          <a:bodyPr wrap="square" lIns="0" tIns="0" rIns="0" bIns="0" rtlCol="0" anchor="t"/>
          <a:lstStyle/>
          <a:p>
            <a:pPr marL="0" indent="0" algn="l">
              <a:lnSpc>
                <a:spcPts val="2800"/>
              </a:lnSpc>
              <a:buNone/>
            </a:pPr>
            <a:r>
              <a:rPr lang="en-US" sz="1750" dirty="0">
                <a:solidFill>
                  <a:srgbClr val="D9E1FF"/>
                </a:solidFill>
                <a:latin typeface="Arimo" pitchFamily="34" charset="0"/>
                <a:ea typeface="Arimo" pitchFamily="34" charset="-122"/>
                <a:cs typeface="Arimo" pitchFamily="34" charset="-120"/>
              </a:rPr>
              <a:t>Mas Paulo compreendeu algo profundo: sua prisão não era obra do acaso ou injustiça humana apenas. Ela fazia parte do plano de Deus para alcançar pessoas que, de outra forma, nunca ouviriam o evangelho — incluindo os soldados da guarda pretoriana e os servos da casa de César.</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84013"/>
          </a:xfrm>
          <a:prstGeom prst="rect">
            <a:avLst/>
          </a:prstGeom>
        </p:spPr>
      </p:pic>
      <p:sp>
        <p:nvSpPr>
          <p:cNvPr id="3" name="Text 0"/>
          <p:cNvSpPr/>
          <p:nvPr/>
        </p:nvSpPr>
        <p:spPr>
          <a:xfrm>
            <a:off x="723424" y="3152775"/>
            <a:ext cx="9831110" cy="607933"/>
          </a:xfrm>
          <a:prstGeom prst="rect">
            <a:avLst/>
          </a:prstGeom>
          <a:noFill/>
          <a:ln/>
        </p:spPr>
        <p:txBody>
          <a:bodyPr wrap="none" lIns="0" tIns="0" rIns="0" bIns="0" rtlCol="0" anchor="t"/>
          <a:lstStyle/>
          <a:p>
            <a:pPr marL="0" indent="0" algn="l">
              <a:lnSpc>
                <a:spcPts val="4750"/>
              </a:lnSpc>
              <a:buNone/>
            </a:pPr>
            <a:r>
              <a:rPr lang="en-US" sz="3800" b="1" dirty="0">
                <a:solidFill>
                  <a:srgbClr val="FFFFFF"/>
                </a:solidFill>
                <a:latin typeface="Syne Bold" pitchFamily="34" charset="0"/>
                <a:ea typeface="Syne Bold" pitchFamily="34" charset="-122"/>
                <a:cs typeface="Syne Bold" pitchFamily="34" charset="-120"/>
              </a:rPr>
              <a:t>A guarda pretoriana conheceu Cristo</a:t>
            </a:r>
            <a:endParaRPr lang="en-US" sz="3800" dirty="0"/>
          </a:p>
        </p:txBody>
      </p:sp>
      <p:sp>
        <p:nvSpPr>
          <p:cNvPr id="4" name="Text 1"/>
          <p:cNvSpPr/>
          <p:nvPr/>
        </p:nvSpPr>
        <p:spPr>
          <a:xfrm>
            <a:off x="723424" y="4174093"/>
            <a:ext cx="6462593" cy="682109"/>
          </a:xfrm>
          <a:prstGeom prst="rect">
            <a:avLst/>
          </a:prstGeom>
          <a:noFill/>
          <a:ln/>
        </p:spPr>
        <p:txBody>
          <a:bodyPr wrap="none" lIns="0" tIns="0" rIns="0" bIns="0" rtlCol="0" anchor="t"/>
          <a:lstStyle/>
          <a:p>
            <a:pPr marL="0" indent="0" algn="ctr">
              <a:lnSpc>
                <a:spcPts val="5350"/>
              </a:lnSpc>
              <a:buNone/>
            </a:pPr>
            <a:r>
              <a:rPr lang="en-US" sz="5350" b="1" dirty="0">
                <a:solidFill>
                  <a:srgbClr val="D9E1FF"/>
                </a:solidFill>
                <a:latin typeface="Syne Bold" pitchFamily="34" charset="0"/>
                <a:ea typeface="Syne Bold" pitchFamily="34" charset="-122"/>
                <a:cs typeface="Syne Bold" pitchFamily="34" charset="-120"/>
              </a:rPr>
              <a:t>14K</a:t>
            </a:r>
            <a:endParaRPr lang="en-US" sz="5350" dirty="0"/>
          </a:p>
        </p:txBody>
      </p:sp>
      <p:sp>
        <p:nvSpPr>
          <p:cNvPr id="5" name="Text 2"/>
          <p:cNvSpPr/>
          <p:nvPr/>
        </p:nvSpPr>
        <p:spPr>
          <a:xfrm>
            <a:off x="2738676" y="5114568"/>
            <a:ext cx="2431971" cy="303967"/>
          </a:xfrm>
          <a:prstGeom prst="rect">
            <a:avLst/>
          </a:prstGeom>
          <a:noFill/>
          <a:ln/>
        </p:spPr>
        <p:txBody>
          <a:bodyPr wrap="none" lIns="0" tIns="0" rIns="0" bIns="0" rtlCol="0" anchor="t"/>
          <a:lstStyle/>
          <a:p>
            <a:pPr marL="0" indent="0" algn="ctr">
              <a:lnSpc>
                <a:spcPts val="2350"/>
              </a:lnSpc>
              <a:buNone/>
            </a:pPr>
            <a:r>
              <a:rPr lang="en-US" sz="1900" b="1" dirty="0">
                <a:solidFill>
                  <a:srgbClr val="D9E1FF"/>
                </a:solidFill>
                <a:latin typeface="Syne Bold" pitchFamily="34" charset="0"/>
                <a:ea typeface="Syne Bold" pitchFamily="34" charset="-122"/>
                <a:cs typeface="Syne Bold" pitchFamily="34" charset="-120"/>
              </a:rPr>
              <a:t>Soldados de elite</a:t>
            </a:r>
            <a:endParaRPr lang="en-US" sz="1900" dirty="0"/>
          </a:p>
        </p:txBody>
      </p:sp>
      <p:sp>
        <p:nvSpPr>
          <p:cNvPr id="6" name="Text 3"/>
          <p:cNvSpPr/>
          <p:nvPr/>
        </p:nvSpPr>
        <p:spPr>
          <a:xfrm>
            <a:off x="723424" y="5542478"/>
            <a:ext cx="6462593" cy="330637"/>
          </a:xfrm>
          <a:prstGeom prst="rect">
            <a:avLst/>
          </a:prstGeom>
          <a:noFill/>
          <a:ln/>
        </p:spPr>
        <p:txBody>
          <a:bodyPr wrap="none" lIns="0" tIns="0" rIns="0" bIns="0" rtlCol="0" anchor="t"/>
          <a:lstStyle/>
          <a:p>
            <a:pPr marL="0" indent="0" algn="ctr">
              <a:lnSpc>
                <a:spcPts val="2600"/>
              </a:lnSpc>
              <a:buNone/>
            </a:pPr>
            <a:r>
              <a:rPr lang="en-US" sz="1600" dirty="0">
                <a:solidFill>
                  <a:srgbClr val="D9E1FF"/>
                </a:solidFill>
                <a:latin typeface="Arimo" pitchFamily="34" charset="0"/>
                <a:ea typeface="Arimo" pitchFamily="34" charset="-122"/>
                <a:cs typeface="Arimo" pitchFamily="34" charset="-120"/>
              </a:rPr>
              <a:t>Formavam a guarda pretoriana em Roma, protegendo o imperador</a:t>
            </a:r>
            <a:endParaRPr lang="en-US" sz="1600" dirty="0"/>
          </a:p>
        </p:txBody>
      </p:sp>
      <p:sp>
        <p:nvSpPr>
          <p:cNvPr id="7" name="Text 4"/>
          <p:cNvSpPr/>
          <p:nvPr/>
        </p:nvSpPr>
        <p:spPr>
          <a:xfrm>
            <a:off x="7444383" y="4174093"/>
            <a:ext cx="6462593" cy="682109"/>
          </a:xfrm>
          <a:prstGeom prst="rect">
            <a:avLst/>
          </a:prstGeom>
          <a:noFill/>
          <a:ln/>
        </p:spPr>
        <p:txBody>
          <a:bodyPr wrap="none" lIns="0" tIns="0" rIns="0" bIns="0" rtlCol="0" anchor="t"/>
          <a:lstStyle/>
          <a:p>
            <a:pPr marL="0" indent="0" algn="ctr">
              <a:lnSpc>
                <a:spcPts val="5350"/>
              </a:lnSpc>
              <a:buNone/>
            </a:pPr>
            <a:r>
              <a:rPr lang="en-US" sz="5350" b="1" dirty="0">
                <a:solidFill>
                  <a:srgbClr val="D9E1FF"/>
                </a:solidFill>
                <a:latin typeface="Syne Bold" pitchFamily="34" charset="0"/>
                <a:ea typeface="Syne Bold" pitchFamily="34" charset="-122"/>
                <a:cs typeface="Syne Bold" pitchFamily="34" charset="-120"/>
              </a:rPr>
              <a:t>100%</a:t>
            </a:r>
            <a:endParaRPr lang="en-US" sz="5350" dirty="0"/>
          </a:p>
        </p:txBody>
      </p:sp>
      <p:sp>
        <p:nvSpPr>
          <p:cNvPr id="8" name="Text 5"/>
          <p:cNvSpPr/>
          <p:nvPr/>
        </p:nvSpPr>
        <p:spPr>
          <a:xfrm>
            <a:off x="9198412" y="5114568"/>
            <a:ext cx="2954536" cy="303967"/>
          </a:xfrm>
          <a:prstGeom prst="rect">
            <a:avLst/>
          </a:prstGeom>
          <a:noFill/>
          <a:ln/>
        </p:spPr>
        <p:txBody>
          <a:bodyPr wrap="none" lIns="0" tIns="0" rIns="0" bIns="0" rtlCol="0" anchor="t"/>
          <a:lstStyle/>
          <a:p>
            <a:pPr marL="0" indent="0" algn="ctr">
              <a:lnSpc>
                <a:spcPts val="2350"/>
              </a:lnSpc>
              <a:buNone/>
            </a:pPr>
            <a:r>
              <a:rPr lang="en-US" sz="1900" b="1" dirty="0">
                <a:solidFill>
                  <a:srgbClr val="D9E1FF"/>
                </a:solidFill>
                <a:latin typeface="Syne Bold" pitchFamily="34" charset="0"/>
                <a:ea typeface="Syne Bold" pitchFamily="34" charset="-122"/>
                <a:cs typeface="Syne Bold" pitchFamily="34" charset="-120"/>
              </a:rPr>
              <a:t>Alcance do evangelho</a:t>
            </a:r>
            <a:endParaRPr lang="en-US" sz="1900" dirty="0"/>
          </a:p>
        </p:txBody>
      </p:sp>
      <p:sp>
        <p:nvSpPr>
          <p:cNvPr id="9" name="Text 6"/>
          <p:cNvSpPr/>
          <p:nvPr/>
        </p:nvSpPr>
        <p:spPr>
          <a:xfrm>
            <a:off x="7444383" y="5542478"/>
            <a:ext cx="6462593" cy="330637"/>
          </a:xfrm>
          <a:prstGeom prst="rect">
            <a:avLst/>
          </a:prstGeom>
          <a:noFill/>
          <a:ln/>
        </p:spPr>
        <p:txBody>
          <a:bodyPr wrap="none" lIns="0" tIns="0" rIns="0" bIns="0" rtlCol="0" anchor="t"/>
          <a:lstStyle/>
          <a:p>
            <a:pPr marL="0" indent="0" algn="ctr">
              <a:lnSpc>
                <a:spcPts val="2600"/>
              </a:lnSpc>
              <a:buNone/>
            </a:pPr>
            <a:r>
              <a:rPr lang="en-US" sz="1600" dirty="0">
                <a:solidFill>
                  <a:srgbClr val="D9E1FF"/>
                </a:solidFill>
                <a:latin typeface="Arimo" pitchFamily="34" charset="0"/>
                <a:ea typeface="Arimo" pitchFamily="34" charset="-122"/>
                <a:cs typeface="Arimo" pitchFamily="34" charset="-120"/>
              </a:rPr>
              <a:t>"Toda a guarda pretoriana" passou a conhecer Cristo</a:t>
            </a:r>
            <a:endParaRPr lang="en-US" sz="1600" dirty="0"/>
          </a:p>
        </p:txBody>
      </p:sp>
      <p:sp>
        <p:nvSpPr>
          <p:cNvPr id="10" name="Text 7"/>
          <p:cNvSpPr/>
          <p:nvPr/>
        </p:nvSpPr>
        <p:spPr>
          <a:xfrm>
            <a:off x="723424" y="6105644"/>
            <a:ext cx="13183552" cy="661273"/>
          </a:xfrm>
          <a:prstGeom prst="rect">
            <a:avLst/>
          </a:prstGeom>
          <a:noFill/>
          <a:ln/>
        </p:spPr>
        <p:txBody>
          <a:bodyPr wrap="square" lIns="0" tIns="0" rIns="0" bIns="0" rtlCol="0" anchor="t"/>
          <a:lstStyle/>
          <a:p>
            <a:pPr marL="0" indent="0" algn="l">
              <a:lnSpc>
                <a:spcPts val="2600"/>
              </a:lnSpc>
              <a:buNone/>
            </a:pPr>
            <a:r>
              <a:rPr lang="en-US" sz="1600" dirty="0">
                <a:solidFill>
                  <a:srgbClr val="D9E1FF"/>
                </a:solidFill>
                <a:latin typeface="Arimo" pitchFamily="34" charset="0"/>
                <a:ea typeface="Arimo" pitchFamily="34" charset="-122"/>
                <a:cs typeface="Arimo" pitchFamily="34" charset="-120"/>
              </a:rPr>
              <a:t>Paulo estava acorrentado a esses soldados dia e noite. Cada turno de guarda se tornava uma oportunidade evangelística única. Os soldados que deveriam vigiá-lo acabavam sendo alcançados pela mensagem transformadora do evangelho.</a:t>
            </a:r>
            <a:endParaRPr lang="en-US" sz="1600" dirty="0"/>
          </a:p>
        </p:txBody>
      </p:sp>
      <p:sp>
        <p:nvSpPr>
          <p:cNvPr id="11" name="Text 8"/>
          <p:cNvSpPr/>
          <p:nvPr/>
        </p:nvSpPr>
        <p:spPr>
          <a:xfrm>
            <a:off x="723424" y="6999446"/>
            <a:ext cx="13183552" cy="661273"/>
          </a:xfrm>
          <a:prstGeom prst="rect">
            <a:avLst/>
          </a:prstGeom>
          <a:noFill/>
          <a:ln/>
        </p:spPr>
        <p:txBody>
          <a:bodyPr wrap="square" lIns="0" tIns="0" rIns="0" bIns="0" rtlCol="0" anchor="t"/>
          <a:lstStyle/>
          <a:p>
            <a:pPr marL="0" indent="0" algn="l">
              <a:lnSpc>
                <a:spcPts val="2600"/>
              </a:lnSpc>
              <a:buNone/>
            </a:pPr>
            <a:r>
              <a:rPr lang="en-US" sz="1600" dirty="0">
                <a:solidFill>
                  <a:srgbClr val="D9E1FF"/>
                </a:solidFill>
                <a:latin typeface="Arimo" pitchFamily="34" charset="0"/>
                <a:ea typeface="Arimo" pitchFamily="34" charset="-122"/>
                <a:cs typeface="Arimo" pitchFamily="34" charset="-120"/>
              </a:rPr>
              <a:t>Até mesmo na casa de César, entre os servos do palácio imperial, surgiram cristãos que enviaram saudações aos filipenses. A prisão de Paulo abriu portas nos lugares mais improváveis.</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06041" y="554712"/>
            <a:ext cx="10414278" cy="593288"/>
          </a:xfrm>
          <a:prstGeom prst="rect">
            <a:avLst/>
          </a:prstGeom>
          <a:noFill/>
          <a:ln/>
        </p:spPr>
        <p:txBody>
          <a:bodyPr wrap="none" lIns="0" tIns="0" rIns="0" bIns="0" rtlCol="0" anchor="t"/>
          <a:lstStyle/>
          <a:p>
            <a:pPr marL="0" indent="0" algn="l">
              <a:lnSpc>
                <a:spcPts val="4650"/>
              </a:lnSpc>
              <a:buNone/>
            </a:pPr>
            <a:r>
              <a:rPr lang="en-US" sz="3700" b="1" dirty="0">
                <a:solidFill>
                  <a:srgbClr val="FFFFFF"/>
                </a:solidFill>
                <a:latin typeface="Syne Bold" pitchFamily="34" charset="0"/>
                <a:ea typeface="Syne Bold" pitchFamily="34" charset="-122"/>
                <a:cs typeface="Syne Bold" pitchFamily="34" charset="-120"/>
              </a:rPr>
              <a:t>Recursos espirituais para os dias difíceis</a:t>
            </a:r>
            <a:endParaRPr lang="en-US" sz="3700" dirty="0"/>
          </a:p>
        </p:txBody>
      </p:sp>
      <p:pic>
        <p:nvPicPr>
          <p:cNvPr id="3" name="Image 0" descr="preencoded.png"/>
          <p:cNvPicPr>
            <a:picLocks noChangeAspect="1"/>
          </p:cNvPicPr>
          <p:nvPr/>
        </p:nvPicPr>
        <p:blipFill>
          <a:blip r:embed="rId3"/>
          <a:stretch>
            <a:fillRect/>
          </a:stretch>
        </p:blipFill>
        <p:spPr>
          <a:xfrm>
            <a:off x="706041" y="1551384"/>
            <a:ext cx="4237911" cy="4237911"/>
          </a:xfrm>
          <a:prstGeom prst="rect">
            <a:avLst/>
          </a:prstGeom>
        </p:spPr>
      </p:pic>
      <p:sp>
        <p:nvSpPr>
          <p:cNvPr id="4" name="Text 1"/>
          <p:cNvSpPr/>
          <p:nvPr/>
        </p:nvSpPr>
        <p:spPr>
          <a:xfrm>
            <a:off x="706041" y="5990987"/>
            <a:ext cx="3492222" cy="296585"/>
          </a:xfrm>
          <a:prstGeom prst="rect">
            <a:avLst/>
          </a:prstGeom>
          <a:noFill/>
          <a:ln/>
        </p:spPr>
        <p:txBody>
          <a:bodyPr wrap="none" lIns="0" tIns="0" rIns="0" bIns="0" rtlCol="0" anchor="t"/>
          <a:lstStyle/>
          <a:p>
            <a:pPr marL="0" indent="0" algn="l">
              <a:lnSpc>
                <a:spcPts val="2300"/>
              </a:lnSpc>
              <a:buNone/>
            </a:pPr>
            <a:r>
              <a:rPr lang="en-US" sz="1850" b="1" dirty="0">
                <a:solidFill>
                  <a:srgbClr val="D9E1FF"/>
                </a:solidFill>
                <a:latin typeface="Syne Bold" pitchFamily="34" charset="0"/>
                <a:ea typeface="Syne Bold" pitchFamily="34" charset="-122"/>
                <a:cs typeface="Syne Bold" pitchFamily="34" charset="-120"/>
              </a:rPr>
              <a:t>Presença do Espírito Santo</a:t>
            </a:r>
            <a:endParaRPr lang="en-US" sz="1850" dirty="0"/>
          </a:p>
        </p:txBody>
      </p:sp>
      <p:sp>
        <p:nvSpPr>
          <p:cNvPr id="5" name="Text 2"/>
          <p:cNvSpPr/>
          <p:nvPr/>
        </p:nvSpPr>
        <p:spPr>
          <a:xfrm>
            <a:off x="706041" y="6408539"/>
            <a:ext cx="4237911" cy="645319"/>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O Espírito purifica o coração e nos capacita a vencer toda tendência para o mal</a:t>
            </a:r>
            <a:endParaRPr lang="en-US" sz="1550" dirty="0"/>
          </a:p>
        </p:txBody>
      </p:sp>
      <p:pic>
        <p:nvPicPr>
          <p:cNvPr id="6" name="Image 1" descr="preencoded.png"/>
          <p:cNvPicPr>
            <a:picLocks noChangeAspect="1"/>
          </p:cNvPicPr>
          <p:nvPr/>
        </p:nvPicPr>
        <p:blipFill>
          <a:blip r:embed="rId4"/>
          <a:stretch>
            <a:fillRect/>
          </a:stretch>
        </p:blipFill>
        <p:spPr>
          <a:xfrm>
            <a:off x="5196126" y="1551384"/>
            <a:ext cx="4238030" cy="4238030"/>
          </a:xfrm>
          <a:prstGeom prst="rect">
            <a:avLst/>
          </a:prstGeom>
        </p:spPr>
      </p:pic>
      <p:sp>
        <p:nvSpPr>
          <p:cNvPr id="7" name="Text 3"/>
          <p:cNvSpPr/>
          <p:nvPr/>
        </p:nvSpPr>
        <p:spPr>
          <a:xfrm>
            <a:off x="5196126" y="5991106"/>
            <a:ext cx="2576751" cy="296585"/>
          </a:xfrm>
          <a:prstGeom prst="rect">
            <a:avLst/>
          </a:prstGeom>
          <a:noFill/>
          <a:ln/>
        </p:spPr>
        <p:txBody>
          <a:bodyPr wrap="none" lIns="0" tIns="0" rIns="0" bIns="0" rtlCol="0" anchor="t"/>
          <a:lstStyle/>
          <a:p>
            <a:pPr marL="0" indent="0" algn="l">
              <a:lnSpc>
                <a:spcPts val="2300"/>
              </a:lnSpc>
              <a:buNone/>
            </a:pPr>
            <a:r>
              <a:rPr lang="en-US" sz="1850" b="1" dirty="0">
                <a:solidFill>
                  <a:srgbClr val="D9E1FF"/>
                </a:solidFill>
                <a:latin typeface="Syne Bold" pitchFamily="34" charset="0"/>
                <a:ea typeface="Syne Bold" pitchFamily="34" charset="-122"/>
                <a:cs typeface="Syne Bold" pitchFamily="34" charset="-120"/>
              </a:rPr>
              <a:t>Palavra da Verdade</a:t>
            </a:r>
            <a:endParaRPr lang="en-US" sz="1850" dirty="0"/>
          </a:p>
        </p:txBody>
      </p:sp>
      <p:sp>
        <p:nvSpPr>
          <p:cNvPr id="8" name="Text 4"/>
          <p:cNvSpPr/>
          <p:nvPr/>
        </p:nvSpPr>
        <p:spPr>
          <a:xfrm>
            <a:off x="5196126" y="6408658"/>
            <a:ext cx="4238030" cy="645319"/>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A Bíblia nos ensina com os erros e acertos de outras pessoas</a:t>
            </a:r>
            <a:endParaRPr lang="en-US" sz="1550" dirty="0"/>
          </a:p>
        </p:txBody>
      </p:sp>
      <p:pic>
        <p:nvPicPr>
          <p:cNvPr id="9" name="Image 2" descr="preencoded.png"/>
          <p:cNvPicPr>
            <a:picLocks noChangeAspect="1"/>
          </p:cNvPicPr>
          <p:nvPr/>
        </p:nvPicPr>
        <p:blipFill>
          <a:blip r:embed="rId5"/>
          <a:stretch>
            <a:fillRect/>
          </a:stretch>
        </p:blipFill>
        <p:spPr>
          <a:xfrm>
            <a:off x="9686330" y="1551384"/>
            <a:ext cx="4237911" cy="4237911"/>
          </a:xfrm>
          <a:prstGeom prst="rect">
            <a:avLst/>
          </a:prstGeom>
        </p:spPr>
      </p:pic>
      <p:sp>
        <p:nvSpPr>
          <p:cNvPr id="10" name="Text 5"/>
          <p:cNvSpPr/>
          <p:nvPr/>
        </p:nvSpPr>
        <p:spPr>
          <a:xfrm>
            <a:off x="9686330" y="5990987"/>
            <a:ext cx="2499598" cy="296585"/>
          </a:xfrm>
          <a:prstGeom prst="rect">
            <a:avLst/>
          </a:prstGeom>
          <a:noFill/>
          <a:ln/>
        </p:spPr>
        <p:txBody>
          <a:bodyPr wrap="none" lIns="0" tIns="0" rIns="0" bIns="0" rtlCol="0" anchor="t"/>
          <a:lstStyle/>
          <a:p>
            <a:pPr marL="0" indent="0" algn="l">
              <a:lnSpc>
                <a:spcPts val="2300"/>
              </a:lnSpc>
              <a:buNone/>
            </a:pPr>
            <a:r>
              <a:rPr lang="en-US" sz="1850" b="1" dirty="0">
                <a:solidFill>
                  <a:srgbClr val="D9E1FF"/>
                </a:solidFill>
                <a:latin typeface="Syne Bold" pitchFamily="34" charset="0"/>
                <a:ea typeface="Syne Bold" pitchFamily="34" charset="-122"/>
                <a:cs typeface="Syne Bold" pitchFamily="34" charset="-120"/>
              </a:rPr>
              <a:t>Paciência e Pureza</a:t>
            </a:r>
            <a:endParaRPr lang="en-US" sz="1850" dirty="0"/>
          </a:p>
        </p:txBody>
      </p:sp>
      <p:sp>
        <p:nvSpPr>
          <p:cNvPr id="11" name="Text 6"/>
          <p:cNvSpPr/>
          <p:nvPr/>
        </p:nvSpPr>
        <p:spPr>
          <a:xfrm>
            <a:off x="9686330" y="6408539"/>
            <a:ext cx="4237911" cy="645319"/>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O poder de Deus age através da verdade em nossos corações</a:t>
            </a:r>
            <a:endParaRPr lang="en-US" sz="1550" dirty="0"/>
          </a:p>
        </p:txBody>
      </p:sp>
      <p:sp>
        <p:nvSpPr>
          <p:cNvPr id="12" name="Text 7"/>
          <p:cNvSpPr/>
          <p:nvPr/>
        </p:nvSpPr>
        <p:spPr>
          <a:xfrm>
            <a:off x="706041" y="7280910"/>
            <a:ext cx="13218319" cy="645319"/>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Paulo tinha certeza de que Deus não o havia abandonado, mesmo enfrentando todos os ataques de Satanás. Ele conseguia enxergar um lado positivo nas circunstâncias mais difíceis, e isso lhe dava forças para suportar as pressões.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8183" y="709613"/>
            <a:ext cx="7747635" cy="1173242"/>
          </a:xfrm>
          <a:prstGeom prst="rect">
            <a:avLst/>
          </a:prstGeom>
          <a:noFill/>
          <a:ln/>
        </p:spPr>
        <p:txBody>
          <a:bodyPr wrap="square" lIns="0" tIns="0" rIns="0" bIns="0" rtlCol="0" anchor="t"/>
          <a:lstStyle/>
          <a:p>
            <a:pPr marL="0" indent="0" algn="l">
              <a:lnSpc>
                <a:spcPts val="4600"/>
              </a:lnSpc>
              <a:buNone/>
            </a:pPr>
            <a:r>
              <a:rPr lang="en-US" sz="3650" b="1" dirty="0">
                <a:solidFill>
                  <a:srgbClr val="FFFFFF"/>
                </a:solidFill>
                <a:latin typeface="Syne Bold" pitchFamily="34" charset="0"/>
                <a:ea typeface="Syne Bold" pitchFamily="34" charset="-122"/>
                <a:cs typeface="Syne Bold" pitchFamily="34" charset="-120"/>
              </a:rPr>
              <a:t>A estratégia evangelística de Paulo</a:t>
            </a:r>
            <a:endParaRPr lang="en-US" sz="3650" dirty="0"/>
          </a:p>
        </p:txBody>
      </p:sp>
      <p:sp>
        <p:nvSpPr>
          <p:cNvPr id="4" name="Shape 1"/>
          <p:cNvSpPr/>
          <p:nvPr/>
        </p:nvSpPr>
        <p:spPr>
          <a:xfrm>
            <a:off x="922496" y="2182058"/>
            <a:ext cx="22860" cy="4156353"/>
          </a:xfrm>
          <a:prstGeom prst="roundRect">
            <a:avLst>
              <a:gd name="adj" fmla="val 130895"/>
            </a:avLst>
          </a:prstGeom>
          <a:solidFill>
            <a:srgbClr val="44426B"/>
          </a:solidFill>
          <a:ln/>
        </p:spPr>
        <p:txBody>
          <a:bodyPr/>
          <a:lstStyle/>
          <a:p>
            <a:endParaRPr lang="pt-BR"/>
          </a:p>
        </p:txBody>
      </p:sp>
      <p:sp>
        <p:nvSpPr>
          <p:cNvPr id="5" name="Shape 2"/>
          <p:cNvSpPr/>
          <p:nvPr/>
        </p:nvSpPr>
        <p:spPr>
          <a:xfrm>
            <a:off x="1124010" y="2394942"/>
            <a:ext cx="598408" cy="22860"/>
          </a:xfrm>
          <a:prstGeom prst="roundRect">
            <a:avLst>
              <a:gd name="adj" fmla="val 130895"/>
            </a:avLst>
          </a:prstGeom>
          <a:solidFill>
            <a:srgbClr val="44426B"/>
          </a:solidFill>
          <a:ln/>
        </p:spPr>
        <p:txBody>
          <a:bodyPr/>
          <a:lstStyle/>
          <a:p>
            <a:endParaRPr lang="pt-BR"/>
          </a:p>
        </p:txBody>
      </p:sp>
      <p:sp>
        <p:nvSpPr>
          <p:cNvPr id="6" name="Shape 3"/>
          <p:cNvSpPr/>
          <p:nvPr/>
        </p:nvSpPr>
        <p:spPr>
          <a:xfrm>
            <a:off x="698123" y="2182058"/>
            <a:ext cx="448747" cy="448747"/>
          </a:xfrm>
          <a:prstGeom prst="roundRect">
            <a:avLst>
              <a:gd name="adj" fmla="val 6668"/>
            </a:avLst>
          </a:prstGeom>
          <a:solidFill>
            <a:srgbClr val="2B2952"/>
          </a:solidFill>
          <a:ln/>
        </p:spPr>
        <p:txBody>
          <a:bodyPr/>
          <a:lstStyle/>
          <a:p>
            <a:endParaRPr lang="pt-BR"/>
          </a:p>
        </p:txBody>
      </p:sp>
      <p:sp>
        <p:nvSpPr>
          <p:cNvPr id="7" name="Text 4"/>
          <p:cNvSpPr/>
          <p:nvPr/>
        </p:nvSpPr>
        <p:spPr>
          <a:xfrm>
            <a:off x="781645" y="2230398"/>
            <a:ext cx="281583" cy="351949"/>
          </a:xfrm>
          <a:prstGeom prst="rect">
            <a:avLst/>
          </a:prstGeom>
          <a:noFill/>
          <a:ln/>
        </p:spPr>
        <p:txBody>
          <a:bodyPr wrap="none" lIns="0" tIns="0" rIns="0" bIns="0" rtlCol="0" anchor="t"/>
          <a:lstStyle/>
          <a:p>
            <a:pPr marL="0" indent="0" algn="ctr">
              <a:lnSpc>
                <a:spcPts val="2200"/>
              </a:lnSpc>
              <a:buNone/>
            </a:pPr>
            <a:r>
              <a:rPr lang="en-US" sz="2200" b="1" dirty="0">
                <a:solidFill>
                  <a:srgbClr val="D9E1FF"/>
                </a:solidFill>
                <a:latin typeface="Syne Bold" pitchFamily="34" charset="0"/>
                <a:ea typeface="Syne Bold" pitchFamily="34" charset="-122"/>
                <a:cs typeface="Syne Bold" pitchFamily="34" charset="-120"/>
              </a:rPr>
              <a:t>1</a:t>
            </a:r>
            <a:endParaRPr lang="en-US" sz="2200" dirty="0"/>
          </a:p>
        </p:txBody>
      </p:sp>
      <p:sp>
        <p:nvSpPr>
          <p:cNvPr id="8" name="Text 5"/>
          <p:cNvSpPr/>
          <p:nvPr/>
        </p:nvSpPr>
        <p:spPr>
          <a:xfrm>
            <a:off x="1920002" y="2250519"/>
            <a:ext cx="2346841" cy="293251"/>
          </a:xfrm>
          <a:prstGeom prst="rect">
            <a:avLst/>
          </a:prstGeom>
          <a:noFill/>
          <a:ln/>
        </p:spPr>
        <p:txBody>
          <a:bodyPr wrap="none" lIns="0" tIns="0" rIns="0" bIns="0" rtlCol="0" anchor="t"/>
          <a:lstStyle/>
          <a:p>
            <a:pPr marL="0" indent="0" algn="l">
              <a:lnSpc>
                <a:spcPts val="2300"/>
              </a:lnSpc>
              <a:buNone/>
            </a:pPr>
            <a:r>
              <a:rPr lang="en-US" sz="1800" b="1" dirty="0">
                <a:solidFill>
                  <a:srgbClr val="D9E1FF"/>
                </a:solidFill>
                <a:latin typeface="Syne Bold" pitchFamily="34" charset="0"/>
                <a:ea typeface="Syne Bold" pitchFamily="34" charset="-122"/>
                <a:cs typeface="Syne Bold" pitchFamily="34" charset="-120"/>
              </a:rPr>
              <a:t>Filipos</a:t>
            </a:r>
            <a:endParaRPr lang="en-US" sz="1800" dirty="0"/>
          </a:p>
        </p:txBody>
      </p:sp>
      <p:sp>
        <p:nvSpPr>
          <p:cNvPr id="9" name="Text 6"/>
          <p:cNvSpPr/>
          <p:nvPr/>
        </p:nvSpPr>
        <p:spPr>
          <a:xfrm>
            <a:off x="1920002" y="2663428"/>
            <a:ext cx="6525816" cy="638175"/>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Principal cidade da Macedônia, com direitos romanos especiais. Ponto estratégico na Via Egnácia</a:t>
            </a:r>
            <a:endParaRPr lang="en-US" sz="1550" dirty="0"/>
          </a:p>
        </p:txBody>
      </p:sp>
      <p:sp>
        <p:nvSpPr>
          <p:cNvPr id="10" name="Shape 7"/>
          <p:cNvSpPr/>
          <p:nvPr/>
        </p:nvSpPr>
        <p:spPr>
          <a:xfrm>
            <a:off x="1124010" y="3913346"/>
            <a:ext cx="598408" cy="22860"/>
          </a:xfrm>
          <a:prstGeom prst="roundRect">
            <a:avLst>
              <a:gd name="adj" fmla="val 130895"/>
            </a:avLst>
          </a:prstGeom>
          <a:solidFill>
            <a:srgbClr val="44426B"/>
          </a:solidFill>
          <a:ln/>
        </p:spPr>
        <p:txBody>
          <a:bodyPr/>
          <a:lstStyle/>
          <a:p>
            <a:endParaRPr lang="pt-BR"/>
          </a:p>
        </p:txBody>
      </p:sp>
      <p:sp>
        <p:nvSpPr>
          <p:cNvPr id="11" name="Shape 8"/>
          <p:cNvSpPr/>
          <p:nvPr/>
        </p:nvSpPr>
        <p:spPr>
          <a:xfrm>
            <a:off x="698123" y="3700463"/>
            <a:ext cx="448747" cy="448747"/>
          </a:xfrm>
          <a:prstGeom prst="roundRect">
            <a:avLst>
              <a:gd name="adj" fmla="val 6668"/>
            </a:avLst>
          </a:prstGeom>
          <a:solidFill>
            <a:srgbClr val="2B2952"/>
          </a:solidFill>
          <a:ln/>
        </p:spPr>
        <p:txBody>
          <a:bodyPr/>
          <a:lstStyle/>
          <a:p>
            <a:endParaRPr lang="pt-BR"/>
          </a:p>
        </p:txBody>
      </p:sp>
      <p:sp>
        <p:nvSpPr>
          <p:cNvPr id="12" name="Text 9"/>
          <p:cNvSpPr/>
          <p:nvPr/>
        </p:nvSpPr>
        <p:spPr>
          <a:xfrm>
            <a:off x="781645" y="3748802"/>
            <a:ext cx="281583" cy="351949"/>
          </a:xfrm>
          <a:prstGeom prst="rect">
            <a:avLst/>
          </a:prstGeom>
          <a:noFill/>
          <a:ln/>
        </p:spPr>
        <p:txBody>
          <a:bodyPr wrap="none" lIns="0" tIns="0" rIns="0" bIns="0" rtlCol="0" anchor="t"/>
          <a:lstStyle/>
          <a:p>
            <a:pPr marL="0" indent="0" algn="ctr">
              <a:lnSpc>
                <a:spcPts val="2200"/>
              </a:lnSpc>
              <a:buNone/>
            </a:pPr>
            <a:r>
              <a:rPr lang="en-US" sz="2200" b="1" dirty="0">
                <a:solidFill>
                  <a:srgbClr val="D9E1FF"/>
                </a:solidFill>
                <a:latin typeface="Syne Bold" pitchFamily="34" charset="0"/>
                <a:ea typeface="Syne Bold" pitchFamily="34" charset="-122"/>
                <a:cs typeface="Syne Bold" pitchFamily="34" charset="-120"/>
              </a:rPr>
              <a:t>2</a:t>
            </a:r>
            <a:endParaRPr lang="en-US" sz="2200" dirty="0"/>
          </a:p>
        </p:txBody>
      </p:sp>
      <p:sp>
        <p:nvSpPr>
          <p:cNvPr id="13" name="Text 10"/>
          <p:cNvSpPr/>
          <p:nvPr/>
        </p:nvSpPr>
        <p:spPr>
          <a:xfrm>
            <a:off x="1920002" y="3768923"/>
            <a:ext cx="2346841" cy="293251"/>
          </a:xfrm>
          <a:prstGeom prst="rect">
            <a:avLst/>
          </a:prstGeom>
          <a:noFill/>
          <a:ln/>
        </p:spPr>
        <p:txBody>
          <a:bodyPr wrap="none" lIns="0" tIns="0" rIns="0" bIns="0" rtlCol="0" anchor="t"/>
          <a:lstStyle/>
          <a:p>
            <a:pPr marL="0" indent="0" algn="l">
              <a:lnSpc>
                <a:spcPts val="2300"/>
              </a:lnSpc>
              <a:buNone/>
            </a:pPr>
            <a:r>
              <a:rPr lang="en-US" sz="1800" b="1" dirty="0">
                <a:solidFill>
                  <a:srgbClr val="D9E1FF"/>
                </a:solidFill>
                <a:latin typeface="Syne Bold" pitchFamily="34" charset="0"/>
                <a:ea typeface="Syne Bold" pitchFamily="34" charset="-122"/>
                <a:cs typeface="Syne Bold" pitchFamily="34" charset="-120"/>
              </a:rPr>
              <a:t>Éfeso</a:t>
            </a:r>
            <a:endParaRPr lang="en-US" sz="1800" dirty="0"/>
          </a:p>
        </p:txBody>
      </p:sp>
      <p:sp>
        <p:nvSpPr>
          <p:cNvPr id="14" name="Text 11"/>
          <p:cNvSpPr/>
          <p:nvPr/>
        </p:nvSpPr>
        <p:spPr>
          <a:xfrm>
            <a:off x="1920002" y="4181832"/>
            <a:ext cx="6525816" cy="638175"/>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Grande centro portuário onde "todos os habitantes da Ásia ouviram a palavra do Senhor"</a:t>
            </a:r>
            <a:endParaRPr lang="en-US" sz="1550" dirty="0"/>
          </a:p>
        </p:txBody>
      </p:sp>
      <p:sp>
        <p:nvSpPr>
          <p:cNvPr id="15" name="Shape 12"/>
          <p:cNvSpPr/>
          <p:nvPr/>
        </p:nvSpPr>
        <p:spPr>
          <a:xfrm>
            <a:off x="1124010" y="5431750"/>
            <a:ext cx="598408" cy="22860"/>
          </a:xfrm>
          <a:prstGeom prst="roundRect">
            <a:avLst>
              <a:gd name="adj" fmla="val 130895"/>
            </a:avLst>
          </a:prstGeom>
          <a:solidFill>
            <a:srgbClr val="44426B"/>
          </a:solidFill>
          <a:ln/>
        </p:spPr>
        <p:txBody>
          <a:bodyPr/>
          <a:lstStyle/>
          <a:p>
            <a:endParaRPr lang="pt-BR"/>
          </a:p>
        </p:txBody>
      </p:sp>
      <p:sp>
        <p:nvSpPr>
          <p:cNvPr id="16" name="Shape 13"/>
          <p:cNvSpPr/>
          <p:nvPr/>
        </p:nvSpPr>
        <p:spPr>
          <a:xfrm>
            <a:off x="698123" y="5218867"/>
            <a:ext cx="448747" cy="448747"/>
          </a:xfrm>
          <a:prstGeom prst="roundRect">
            <a:avLst>
              <a:gd name="adj" fmla="val 6668"/>
            </a:avLst>
          </a:prstGeom>
          <a:solidFill>
            <a:srgbClr val="2B2952"/>
          </a:solidFill>
          <a:ln/>
        </p:spPr>
        <p:txBody>
          <a:bodyPr/>
          <a:lstStyle/>
          <a:p>
            <a:endParaRPr lang="pt-BR"/>
          </a:p>
        </p:txBody>
      </p:sp>
      <p:sp>
        <p:nvSpPr>
          <p:cNvPr id="17" name="Text 14"/>
          <p:cNvSpPr/>
          <p:nvPr/>
        </p:nvSpPr>
        <p:spPr>
          <a:xfrm>
            <a:off x="781645" y="5267206"/>
            <a:ext cx="281583" cy="351949"/>
          </a:xfrm>
          <a:prstGeom prst="rect">
            <a:avLst/>
          </a:prstGeom>
          <a:noFill/>
          <a:ln/>
        </p:spPr>
        <p:txBody>
          <a:bodyPr wrap="none" lIns="0" tIns="0" rIns="0" bIns="0" rtlCol="0" anchor="t"/>
          <a:lstStyle/>
          <a:p>
            <a:pPr marL="0" indent="0" algn="ctr">
              <a:lnSpc>
                <a:spcPts val="2200"/>
              </a:lnSpc>
              <a:buNone/>
            </a:pPr>
            <a:r>
              <a:rPr lang="en-US" sz="2200" b="1" dirty="0">
                <a:solidFill>
                  <a:srgbClr val="D9E1FF"/>
                </a:solidFill>
                <a:latin typeface="Syne Bold" pitchFamily="34" charset="0"/>
                <a:ea typeface="Syne Bold" pitchFamily="34" charset="-122"/>
                <a:cs typeface="Syne Bold" pitchFamily="34" charset="-120"/>
              </a:rPr>
              <a:t>3</a:t>
            </a:r>
            <a:endParaRPr lang="en-US" sz="2200" dirty="0"/>
          </a:p>
        </p:txBody>
      </p:sp>
      <p:sp>
        <p:nvSpPr>
          <p:cNvPr id="18" name="Text 15"/>
          <p:cNvSpPr/>
          <p:nvPr/>
        </p:nvSpPr>
        <p:spPr>
          <a:xfrm>
            <a:off x="1920002" y="5287328"/>
            <a:ext cx="2346841" cy="293251"/>
          </a:xfrm>
          <a:prstGeom prst="rect">
            <a:avLst/>
          </a:prstGeom>
          <a:noFill/>
          <a:ln/>
        </p:spPr>
        <p:txBody>
          <a:bodyPr wrap="none" lIns="0" tIns="0" rIns="0" bIns="0" rtlCol="0" anchor="t"/>
          <a:lstStyle/>
          <a:p>
            <a:pPr marL="0" indent="0" algn="l">
              <a:lnSpc>
                <a:spcPts val="2300"/>
              </a:lnSpc>
              <a:buNone/>
            </a:pPr>
            <a:r>
              <a:rPr lang="en-US" sz="1800" b="1" dirty="0">
                <a:solidFill>
                  <a:srgbClr val="D9E1FF"/>
                </a:solidFill>
                <a:latin typeface="Syne Bold" pitchFamily="34" charset="0"/>
                <a:ea typeface="Syne Bold" pitchFamily="34" charset="-122"/>
                <a:cs typeface="Syne Bold" pitchFamily="34" charset="-120"/>
              </a:rPr>
              <a:t>Colossos</a:t>
            </a:r>
            <a:endParaRPr lang="en-US" sz="1800" dirty="0"/>
          </a:p>
        </p:txBody>
      </p:sp>
      <p:sp>
        <p:nvSpPr>
          <p:cNvPr id="19" name="Text 16"/>
          <p:cNvSpPr/>
          <p:nvPr/>
        </p:nvSpPr>
        <p:spPr>
          <a:xfrm>
            <a:off x="1920002" y="5700236"/>
            <a:ext cx="6525816" cy="638175"/>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Alcançada através de Epafras, convertido em Éfeso que levou o evangelho à sua cidade</a:t>
            </a:r>
            <a:endParaRPr lang="en-US" sz="1550" dirty="0"/>
          </a:p>
        </p:txBody>
      </p:sp>
      <p:sp>
        <p:nvSpPr>
          <p:cNvPr id="20" name="Text 17"/>
          <p:cNvSpPr/>
          <p:nvPr/>
        </p:nvSpPr>
        <p:spPr>
          <a:xfrm>
            <a:off x="698183" y="6562725"/>
            <a:ext cx="7747635" cy="957263"/>
          </a:xfrm>
          <a:prstGeom prst="rect">
            <a:avLst/>
          </a:prstGeom>
          <a:noFill/>
          <a:ln/>
        </p:spPr>
        <p:txBody>
          <a:bodyPr wrap="square" lIns="0" tIns="0" rIns="0" bIns="0" rtlCol="0" anchor="t"/>
          <a:lstStyle/>
          <a:p>
            <a:pPr marL="0" indent="0" algn="l">
              <a:lnSpc>
                <a:spcPts val="2500"/>
              </a:lnSpc>
              <a:buNone/>
            </a:pPr>
            <a:r>
              <a:rPr lang="en-US" sz="1550" dirty="0">
                <a:solidFill>
                  <a:srgbClr val="D9E1FF"/>
                </a:solidFill>
                <a:latin typeface="Arimo" pitchFamily="34" charset="0"/>
                <a:ea typeface="Arimo" pitchFamily="34" charset="-122"/>
                <a:cs typeface="Arimo" pitchFamily="34" charset="-120"/>
              </a:rPr>
              <a:t>Paulo planejava suas missões de modo estratégico. Ele estabelecia igrejas em centros urbanos importantes, treinava líderes locais e os enviava para alcançar cidades vizinhas. Essa estratégia multiplicou exponencialmente o alcance do evangelho.</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898327"/>
            <a:ext cx="7166372" cy="704017"/>
          </a:xfrm>
          <a:prstGeom prst="rect">
            <a:avLst/>
          </a:prstGeom>
          <a:noFill/>
          <a:ln/>
        </p:spPr>
        <p:txBody>
          <a:bodyPr wrap="none" lIns="0" tIns="0" rIns="0" bIns="0" rtlCol="0" anchor="t"/>
          <a:lstStyle/>
          <a:p>
            <a:pPr marL="0" indent="0" algn="l">
              <a:lnSpc>
                <a:spcPts val="5500"/>
              </a:lnSpc>
              <a:buNone/>
            </a:pPr>
            <a:r>
              <a:rPr lang="en-US" sz="4400" b="1" dirty="0">
                <a:solidFill>
                  <a:srgbClr val="FFFFFF"/>
                </a:solidFill>
                <a:latin typeface="Syne Bold" pitchFamily="34" charset="0"/>
                <a:ea typeface="Syne Bold" pitchFamily="34" charset="-122"/>
                <a:cs typeface="Syne Bold" pitchFamily="34" charset="-120"/>
              </a:rPr>
              <a:t>Santos e fiéis em Cristo</a:t>
            </a:r>
            <a:endParaRPr lang="en-US" sz="4400" dirty="0"/>
          </a:p>
        </p:txBody>
      </p:sp>
      <p:pic>
        <p:nvPicPr>
          <p:cNvPr id="3" name="Image 0" descr="preencoded.png"/>
          <p:cNvPicPr>
            <a:picLocks noChangeAspect="1"/>
          </p:cNvPicPr>
          <p:nvPr/>
        </p:nvPicPr>
        <p:blipFill>
          <a:blip r:embed="rId3"/>
          <a:stretch>
            <a:fillRect/>
          </a:stretch>
        </p:blipFill>
        <p:spPr>
          <a:xfrm>
            <a:off x="837724" y="2230517"/>
            <a:ext cx="4831556" cy="4831556"/>
          </a:xfrm>
          <a:prstGeom prst="rect">
            <a:avLst/>
          </a:prstGeom>
        </p:spPr>
      </p:pic>
      <p:sp>
        <p:nvSpPr>
          <p:cNvPr id="4" name="Text 1"/>
          <p:cNvSpPr/>
          <p:nvPr/>
        </p:nvSpPr>
        <p:spPr>
          <a:xfrm>
            <a:off x="6260783" y="2176701"/>
            <a:ext cx="7539395"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Paulo chamava os cristãos de "santos" — não no sentido de canonização, mas porque foram separados como povo especial de Deus através do batismo.</a:t>
            </a:r>
            <a:endParaRPr lang="en-US" sz="1850" dirty="0"/>
          </a:p>
        </p:txBody>
      </p:sp>
      <p:sp>
        <p:nvSpPr>
          <p:cNvPr id="5" name="Text 2"/>
          <p:cNvSpPr/>
          <p:nvPr/>
        </p:nvSpPr>
        <p:spPr>
          <a:xfrm>
            <a:off x="6260783" y="3541157"/>
            <a:ext cx="7539395"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Ele mencionou bispos, diáconos e "fiéis irmãos" que ministravam nas igrejas. Desde o início, a igreja possuía organização estruturada, seguindo o modelo estabelecido em Jerusalém.</a:t>
            </a:r>
            <a:endParaRPr lang="en-US" sz="1850" dirty="0"/>
          </a:p>
        </p:txBody>
      </p:sp>
      <p:sp>
        <p:nvSpPr>
          <p:cNvPr id="6" name="Text 3"/>
          <p:cNvSpPr/>
          <p:nvPr/>
        </p:nvSpPr>
        <p:spPr>
          <a:xfrm>
            <a:off x="6260783" y="4905613"/>
            <a:ext cx="7539395"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Treinar colaboradores como Timóteo e Epafras era prioridade de Paulo. Preparar líderes para as igrejas ampliava seus esforços e fortalecia a comunidade de fé.</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815"/>
          </a:xfrm>
          <a:prstGeom prst="rect">
            <a:avLst/>
          </a:prstGeom>
        </p:spPr>
      </p:pic>
      <p:sp>
        <p:nvSpPr>
          <p:cNvPr id="3" name="Text 0"/>
          <p:cNvSpPr/>
          <p:nvPr/>
        </p:nvSpPr>
        <p:spPr>
          <a:xfrm>
            <a:off x="664250" y="521851"/>
            <a:ext cx="7815501" cy="1116330"/>
          </a:xfrm>
          <a:prstGeom prst="rect">
            <a:avLst/>
          </a:prstGeom>
          <a:noFill/>
          <a:ln/>
        </p:spPr>
        <p:txBody>
          <a:bodyPr wrap="square" lIns="0" tIns="0" rIns="0" bIns="0" rtlCol="0" anchor="t"/>
          <a:lstStyle/>
          <a:p>
            <a:pPr marL="0" indent="0" algn="l">
              <a:lnSpc>
                <a:spcPts val="4350"/>
              </a:lnSpc>
              <a:buNone/>
            </a:pPr>
            <a:r>
              <a:rPr lang="en-US" sz="3500" b="1" dirty="0">
                <a:solidFill>
                  <a:srgbClr val="FFFFFF"/>
                </a:solidFill>
                <a:latin typeface="Syne Bold" pitchFamily="34" charset="0"/>
                <a:ea typeface="Syne Bold" pitchFamily="34" charset="-122"/>
                <a:cs typeface="Syne Bold" pitchFamily="34" charset="-120"/>
              </a:rPr>
              <a:t>Onésimo: de escravo a irmão amado</a:t>
            </a:r>
            <a:endParaRPr lang="en-US" sz="3500" dirty="0"/>
          </a:p>
        </p:txBody>
      </p:sp>
      <p:sp>
        <p:nvSpPr>
          <p:cNvPr id="4" name="Text 1"/>
          <p:cNvSpPr/>
          <p:nvPr/>
        </p:nvSpPr>
        <p:spPr>
          <a:xfrm>
            <a:off x="948928" y="2136338"/>
            <a:ext cx="7530822" cy="607219"/>
          </a:xfrm>
          <a:prstGeom prst="rect">
            <a:avLst/>
          </a:prstGeom>
          <a:noFill/>
          <a:ln/>
        </p:spPr>
        <p:txBody>
          <a:bodyPr wrap="square" lIns="0" tIns="0" rIns="0" bIns="0" rtlCol="0" anchor="t"/>
          <a:lstStyle/>
          <a:p>
            <a:pPr marL="0" indent="0" algn="l">
              <a:lnSpc>
                <a:spcPts val="2350"/>
              </a:lnSpc>
              <a:buNone/>
            </a:pPr>
            <a:r>
              <a:rPr lang="en-US" sz="1450" dirty="0">
                <a:solidFill>
                  <a:srgbClr val="D9E1FF"/>
                </a:solidFill>
                <a:latin typeface="Arimo" pitchFamily="34" charset="0"/>
                <a:ea typeface="Arimo" pitchFamily="34" charset="-122"/>
                <a:cs typeface="Arimo" pitchFamily="34" charset="-120"/>
              </a:rPr>
              <a:t>"Receba-o não mais como escravo, mas acima de escravo, como irmão amado" — Filemom 16</a:t>
            </a:r>
            <a:endParaRPr lang="en-US" sz="1450" dirty="0"/>
          </a:p>
        </p:txBody>
      </p:sp>
      <p:sp>
        <p:nvSpPr>
          <p:cNvPr id="5" name="Shape 2"/>
          <p:cNvSpPr/>
          <p:nvPr/>
        </p:nvSpPr>
        <p:spPr>
          <a:xfrm>
            <a:off x="664250" y="1922859"/>
            <a:ext cx="22860" cy="1034177"/>
          </a:xfrm>
          <a:prstGeom prst="rect">
            <a:avLst/>
          </a:prstGeom>
          <a:solidFill>
            <a:srgbClr val="8061FF"/>
          </a:solidFill>
          <a:ln/>
        </p:spPr>
        <p:txBody>
          <a:bodyPr/>
          <a:lstStyle/>
          <a:p>
            <a:endParaRPr lang="pt-BR"/>
          </a:p>
        </p:txBody>
      </p:sp>
      <p:pic>
        <p:nvPicPr>
          <p:cNvPr id="6" name="Image 1" descr="preencoded.png"/>
          <p:cNvPicPr>
            <a:picLocks noChangeAspect="1"/>
          </p:cNvPicPr>
          <p:nvPr/>
        </p:nvPicPr>
        <p:blipFill>
          <a:blip r:embed="rId4"/>
          <a:stretch>
            <a:fillRect/>
          </a:stretch>
        </p:blipFill>
        <p:spPr>
          <a:xfrm>
            <a:off x="664250" y="3170515"/>
            <a:ext cx="948928" cy="1138714"/>
          </a:xfrm>
          <a:prstGeom prst="rect">
            <a:avLst/>
          </a:prstGeom>
        </p:spPr>
      </p:pic>
      <p:sp>
        <p:nvSpPr>
          <p:cNvPr id="7" name="Text 3"/>
          <p:cNvSpPr/>
          <p:nvPr/>
        </p:nvSpPr>
        <p:spPr>
          <a:xfrm>
            <a:off x="1802963" y="3360301"/>
            <a:ext cx="2232779" cy="278963"/>
          </a:xfrm>
          <a:prstGeom prst="rect">
            <a:avLst/>
          </a:prstGeom>
          <a:noFill/>
          <a:ln/>
        </p:spPr>
        <p:txBody>
          <a:bodyPr wrap="none" lIns="0" tIns="0" rIns="0" bIns="0" rtlCol="0" anchor="t"/>
          <a:lstStyle/>
          <a:p>
            <a:pPr marL="0" indent="0" algn="l">
              <a:lnSpc>
                <a:spcPts val="2150"/>
              </a:lnSpc>
              <a:buNone/>
            </a:pPr>
            <a:r>
              <a:rPr lang="en-US" sz="1750" b="1" dirty="0">
                <a:solidFill>
                  <a:srgbClr val="D9E1FF"/>
                </a:solidFill>
                <a:latin typeface="Syne Bold" pitchFamily="34" charset="0"/>
                <a:ea typeface="Syne Bold" pitchFamily="34" charset="-122"/>
                <a:cs typeface="Syne Bold" pitchFamily="34" charset="-120"/>
              </a:rPr>
              <a:t>O encontro</a:t>
            </a:r>
            <a:endParaRPr lang="en-US" sz="1750" dirty="0"/>
          </a:p>
        </p:txBody>
      </p:sp>
      <p:sp>
        <p:nvSpPr>
          <p:cNvPr id="8" name="Text 4"/>
          <p:cNvSpPr/>
          <p:nvPr/>
        </p:nvSpPr>
        <p:spPr>
          <a:xfrm>
            <a:off x="1802963" y="3753088"/>
            <a:ext cx="6676787" cy="303609"/>
          </a:xfrm>
          <a:prstGeom prst="rect">
            <a:avLst/>
          </a:prstGeom>
          <a:noFill/>
          <a:ln/>
        </p:spPr>
        <p:txBody>
          <a:bodyPr wrap="none" lIns="0" tIns="0" rIns="0" bIns="0" rtlCol="0" anchor="t"/>
          <a:lstStyle/>
          <a:p>
            <a:pPr marL="0" indent="0" algn="l">
              <a:lnSpc>
                <a:spcPts val="2350"/>
              </a:lnSpc>
              <a:buNone/>
            </a:pPr>
            <a:r>
              <a:rPr lang="en-US" sz="1450" dirty="0">
                <a:solidFill>
                  <a:srgbClr val="D9E1FF"/>
                </a:solidFill>
                <a:latin typeface="Arimo" pitchFamily="34" charset="0"/>
                <a:ea typeface="Arimo" pitchFamily="34" charset="-122"/>
                <a:cs typeface="Arimo" pitchFamily="34" charset="-120"/>
              </a:rPr>
              <a:t>Onésimo, escravo fugitivo, encontra Paulo na prisão</a:t>
            </a:r>
            <a:endParaRPr lang="en-US" sz="1450" dirty="0"/>
          </a:p>
        </p:txBody>
      </p:sp>
      <p:pic>
        <p:nvPicPr>
          <p:cNvPr id="9" name="Image 2" descr="preencoded.png"/>
          <p:cNvPicPr>
            <a:picLocks noChangeAspect="1"/>
          </p:cNvPicPr>
          <p:nvPr/>
        </p:nvPicPr>
        <p:blipFill>
          <a:blip r:embed="rId5"/>
          <a:stretch>
            <a:fillRect/>
          </a:stretch>
        </p:blipFill>
        <p:spPr>
          <a:xfrm>
            <a:off x="664250" y="4309229"/>
            <a:ext cx="948928" cy="1138714"/>
          </a:xfrm>
          <a:prstGeom prst="rect">
            <a:avLst/>
          </a:prstGeom>
        </p:spPr>
      </p:pic>
      <p:sp>
        <p:nvSpPr>
          <p:cNvPr id="10" name="Text 5"/>
          <p:cNvSpPr/>
          <p:nvPr/>
        </p:nvSpPr>
        <p:spPr>
          <a:xfrm>
            <a:off x="1802963" y="4499015"/>
            <a:ext cx="2232779" cy="278963"/>
          </a:xfrm>
          <a:prstGeom prst="rect">
            <a:avLst/>
          </a:prstGeom>
          <a:noFill/>
          <a:ln/>
        </p:spPr>
        <p:txBody>
          <a:bodyPr wrap="none" lIns="0" tIns="0" rIns="0" bIns="0" rtlCol="0" anchor="t"/>
          <a:lstStyle/>
          <a:p>
            <a:pPr marL="0" indent="0" algn="l">
              <a:lnSpc>
                <a:spcPts val="2150"/>
              </a:lnSpc>
              <a:buNone/>
            </a:pPr>
            <a:r>
              <a:rPr lang="en-US" sz="1750" b="1" dirty="0">
                <a:solidFill>
                  <a:srgbClr val="D9E1FF"/>
                </a:solidFill>
                <a:latin typeface="Syne Bold" pitchFamily="34" charset="0"/>
                <a:ea typeface="Syne Bold" pitchFamily="34" charset="-122"/>
                <a:cs typeface="Syne Bold" pitchFamily="34" charset="-120"/>
              </a:rPr>
              <a:t>A conversão</a:t>
            </a:r>
            <a:endParaRPr lang="en-US" sz="1750" dirty="0"/>
          </a:p>
        </p:txBody>
      </p:sp>
      <p:sp>
        <p:nvSpPr>
          <p:cNvPr id="11" name="Text 6"/>
          <p:cNvSpPr/>
          <p:nvPr/>
        </p:nvSpPr>
        <p:spPr>
          <a:xfrm>
            <a:off x="1802963" y="4891802"/>
            <a:ext cx="6676787" cy="303609"/>
          </a:xfrm>
          <a:prstGeom prst="rect">
            <a:avLst/>
          </a:prstGeom>
          <a:noFill/>
          <a:ln/>
        </p:spPr>
        <p:txBody>
          <a:bodyPr wrap="none" lIns="0" tIns="0" rIns="0" bIns="0" rtlCol="0" anchor="t"/>
          <a:lstStyle/>
          <a:p>
            <a:pPr marL="0" indent="0" algn="l">
              <a:lnSpc>
                <a:spcPts val="2350"/>
              </a:lnSpc>
              <a:buNone/>
            </a:pPr>
            <a:r>
              <a:rPr lang="en-US" sz="1450" dirty="0">
                <a:solidFill>
                  <a:srgbClr val="D9E1FF"/>
                </a:solidFill>
                <a:latin typeface="Arimo" pitchFamily="34" charset="0"/>
                <a:ea typeface="Arimo" pitchFamily="34" charset="-122"/>
                <a:cs typeface="Arimo" pitchFamily="34" charset="-120"/>
              </a:rPr>
              <a:t>Paulo leva Onésimo a Cristo, tornando-se seu pai espiritual</a:t>
            </a:r>
            <a:endParaRPr lang="en-US" sz="1450" dirty="0"/>
          </a:p>
        </p:txBody>
      </p:sp>
      <p:pic>
        <p:nvPicPr>
          <p:cNvPr id="12" name="Image 3" descr="preencoded.png"/>
          <p:cNvPicPr>
            <a:picLocks noChangeAspect="1"/>
          </p:cNvPicPr>
          <p:nvPr/>
        </p:nvPicPr>
        <p:blipFill>
          <a:blip r:embed="rId6"/>
          <a:stretch>
            <a:fillRect/>
          </a:stretch>
        </p:blipFill>
        <p:spPr>
          <a:xfrm>
            <a:off x="664250" y="5447943"/>
            <a:ext cx="948928" cy="1138714"/>
          </a:xfrm>
          <a:prstGeom prst="rect">
            <a:avLst/>
          </a:prstGeom>
        </p:spPr>
      </p:pic>
      <p:sp>
        <p:nvSpPr>
          <p:cNvPr id="13" name="Text 7"/>
          <p:cNvSpPr/>
          <p:nvPr/>
        </p:nvSpPr>
        <p:spPr>
          <a:xfrm>
            <a:off x="1802963" y="5637728"/>
            <a:ext cx="2232779" cy="278963"/>
          </a:xfrm>
          <a:prstGeom prst="rect">
            <a:avLst/>
          </a:prstGeom>
          <a:noFill/>
          <a:ln/>
        </p:spPr>
        <p:txBody>
          <a:bodyPr wrap="none" lIns="0" tIns="0" rIns="0" bIns="0" rtlCol="0" anchor="t"/>
          <a:lstStyle/>
          <a:p>
            <a:pPr marL="0" indent="0" algn="l">
              <a:lnSpc>
                <a:spcPts val="2150"/>
              </a:lnSpc>
              <a:buNone/>
            </a:pPr>
            <a:r>
              <a:rPr lang="en-US" sz="1750" b="1" dirty="0">
                <a:solidFill>
                  <a:srgbClr val="D9E1FF"/>
                </a:solidFill>
                <a:latin typeface="Syne Bold" pitchFamily="34" charset="0"/>
                <a:ea typeface="Syne Bold" pitchFamily="34" charset="-122"/>
                <a:cs typeface="Syne Bold" pitchFamily="34" charset="-120"/>
              </a:rPr>
              <a:t>A reconciliação</a:t>
            </a:r>
            <a:endParaRPr lang="en-US" sz="1750" dirty="0"/>
          </a:p>
        </p:txBody>
      </p:sp>
      <p:sp>
        <p:nvSpPr>
          <p:cNvPr id="14" name="Text 8"/>
          <p:cNvSpPr/>
          <p:nvPr/>
        </p:nvSpPr>
        <p:spPr>
          <a:xfrm>
            <a:off x="1802963" y="6030516"/>
            <a:ext cx="6676787" cy="303609"/>
          </a:xfrm>
          <a:prstGeom prst="rect">
            <a:avLst/>
          </a:prstGeom>
          <a:noFill/>
          <a:ln/>
        </p:spPr>
        <p:txBody>
          <a:bodyPr wrap="none" lIns="0" tIns="0" rIns="0" bIns="0" rtlCol="0" anchor="t"/>
          <a:lstStyle/>
          <a:p>
            <a:pPr marL="0" indent="0" algn="l">
              <a:lnSpc>
                <a:spcPts val="2350"/>
              </a:lnSpc>
              <a:buNone/>
            </a:pPr>
            <a:r>
              <a:rPr lang="en-US" sz="1450" dirty="0">
                <a:solidFill>
                  <a:srgbClr val="D9E1FF"/>
                </a:solidFill>
                <a:latin typeface="Arimo" pitchFamily="34" charset="0"/>
                <a:ea typeface="Arimo" pitchFamily="34" charset="-122"/>
                <a:cs typeface="Arimo" pitchFamily="34" charset="-120"/>
              </a:rPr>
              <a:t>Paulo apela ao coração de Filemom para recebê-lo como irmão</a:t>
            </a:r>
            <a:endParaRPr lang="en-US" sz="1450" dirty="0"/>
          </a:p>
        </p:txBody>
      </p:sp>
      <p:sp>
        <p:nvSpPr>
          <p:cNvPr id="15" name="Text 9"/>
          <p:cNvSpPr/>
          <p:nvPr/>
        </p:nvSpPr>
        <p:spPr>
          <a:xfrm>
            <a:off x="664250" y="6800136"/>
            <a:ext cx="7815501" cy="910828"/>
          </a:xfrm>
          <a:prstGeom prst="rect">
            <a:avLst/>
          </a:prstGeom>
          <a:noFill/>
          <a:ln/>
        </p:spPr>
        <p:txBody>
          <a:bodyPr wrap="square" lIns="0" tIns="0" rIns="0" bIns="0" rtlCol="0" anchor="t"/>
          <a:lstStyle/>
          <a:p>
            <a:pPr marL="0" indent="0" algn="l">
              <a:lnSpc>
                <a:spcPts val="2350"/>
              </a:lnSpc>
              <a:buNone/>
            </a:pPr>
            <a:r>
              <a:rPr lang="en-US" sz="1450" dirty="0">
                <a:solidFill>
                  <a:srgbClr val="D9E1FF"/>
                </a:solidFill>
                <a:latin typeface="Arimo" pitchFamily="34" charset="0"/>
                <a:ea typeface="Arimo" pitchFamily="34" charset="-122"/>
                <a:cs typeface="Arimo" pitchFamily="34" charset="-120"/>
              </a:rPr>
              <a:t>A lei romana exigia que Paulo devolvesse o escravo a Filemom. Mas o apóstolo apelou à consciência cristã de Filemom, incentivando-o a ver Onésimo com novos olhos — não mais como propriedade, mas como irmão amado em Cristo.</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966</Words>
  <Application>Microsoft Office PowerPoint</Application>
  <PresentationFormat>Personalizar</PresentationFormat>
  <Paragraphs>83</Paragraphs>
  <Slides>10</Slides>
  <Notes>10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10</vt:i4>
      </vt:variant>
    </vt:vector>
  </HeadingPairs>
  <TitlesOfParts>
    <vt:vector size="14" baseType="lpstr">
      <vt:lpstr>Syne Bold</vt:lpstr>
      <vt:lpstr>Arial</vt:lpstr>
      <vt:lpstr>Arimo</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User</dc:creator>
  <cp:lastModifiedBy>jose ferreira Neto</cp:lastModifiedBy>
  <cp:revision>3</cp:revision>
  <dcterms:created xsi:type="dcterms:W3CDTF">2025-12-25T19:48:34Z</dcterms:created>
  <dcterms:modified xsi:type="dcterms:W3CDTF">2025-12-26T19:02:00Z</dcterms:modified>
</cp:coreProperties>
</file>